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0" r:id="rId3"/>
    <p:sldId id="256" r:id="rId4"/>
    <p:sldId id="258" r:id="rId5"/>
    <p:sldId id="259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18F0"/>
    <a:srgbClr val="DC0F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70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66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44356-7167-4834-80F6-0D64B31395BE}" type="datetimeFigureOut">
              <a:rPr lang="zh-TW" altLang="en-US" smtClean="0"/>
              <a:t>2026/11/6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FFC53-96A4-426B-AA36-4949316C230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1929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44356-7167-4834-80F6-0D64B31395BE}" type="datetimeFigureOut">
              <a:rPr lang="zh-TW" altLang="en-US" smtClean="0"/>
              <a:t>2026/11/6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FFC53-96A4-426B-AA36-4949316C230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47830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44356-7167-4834-80F6-0D64B31395BE}" type="datetimeFigureOut">
              <a:rPr lang="zh-TW" altLang="en-US" smtClean="0"/>
              <a:t>2026/11/6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FFC53-96A4-426B-AA36-4949316C230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29444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44356-7167-4834-80F6-0D64B31395BE}" type="datetimeFigureOut">
              <a:rPr lang="zh-TW" altLang="en-US" smtClean="0"/>
              <a:t>2026/11/6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FFC53-96A4-426B-AA36-4949316C230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37693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44356-7167-4834-80F6-0D64B31395BE}" type="datetimeFigureOut">
              <a:rPr lang="zh-TW" altLang="en-US" smtClean="0"/>
              <a:t>2026/11/6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FFC53-96A4-426B-AA36-4949316C230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4452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44356-7167-4834-80F6-0D64B31395BE}" type="datetimeFigureOut">
              <a:rPr lang="zh-TW" altLang="en-US" smtClean="0"/>
              <a:t>2026/11/6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FFC53-96A4-426B-AA36-4949316C230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85534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44356-7167-4834-80F6-0D64B31395BE}" type="datetimeFigureOut">
              <a:rPr lang="zh-TW" altLang="en-US" smtClean="0"/>
              <a:t>2026/11/6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FFC53-96A4-426B-AA36-4949316C230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06964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44356-7167-4834-80F6-0D64B31395BE}" type="datetimeFigureOut">
              <a:rPr lang="zh-TW" altLang="en-US" smtClean="0"/>
              <a:t>2026/11/6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FFC53-96A4-426B-AA36-4949316C230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27586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44356-7167-4834-80F6-0D64B31395BE}" type="datetimeFigureOut">
              <a:rPr lang="zh-TW" altLang="en-US" smtClean="0"/>
              <a:t>2026/11/6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FFC53-96A4-426B-AA36-4949316C230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49854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44356-7167-4834-80F6-0D64B31395BE}" type="datetimeFigureOut">
              <a:rPr lang="zh-TW" altLang="en-US" smtClean="0"/>
              <a:t>2026/11/6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FFC53-96A4-426B-AA36-4949316C230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60332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44356-7167-4834-80F6-0D64B31395BE}" type="datetimeFigureOut">
              <a:rPr lang="zh-TW" altLang="en-US" smtClean="0"/>
              <a:t>2026/11/6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FFC53-96A4-426B-AA36-4949316C230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77535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044356-7167-4834-80F6-0D64B31395BE}" type="datetimeFigureOut">
              <a:rPr lang="zh-TW" altLang="en-US" smtClean="0"/>
              <a:t>2026/11/6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CFFC53-96A4-426B-AA36-4949316C230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22574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CD51C8D-5523-493F-8FB2-689450226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163240"/>
            <a:ext cx="8126467" cy="380319"/>
          </a:xfrm>
        </p:spPr>
        <p:txBody>
          <a:bodyPr>
            <a:noAutofit/>
          </a:bodyPr>
          <a:lstStyle/>
          <a:p>
            <a:pPr algn="ctr"/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116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學年度國小資優鑑定 初試報名注意事項（員小）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04F16C1-C83F-419C-A4D0-049DD43296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412" y="570186"/>
            <a:ext cx="8873176" cy="61245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＊申請資格</a:t>
            </a:r>
            <a:endParaRPr lang="en-US" altLang="zh-TW" sz="2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273050">
              <a:buNone/>
            </a:pP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就讀彰化縣國民小學</a:t>
            </a:r>
            <a:r>
              <a:rPr lang="zh-TW" altLang="en-US" sz="2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二升三年級</a:t>
            </a:r>
            <a:r>
              <a:rPr lang="en-US" altLang="zh-TW" sz="2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(A</a:t>
            </a:r>
            <a:r>
              <a:rPr lang="zh-TW" altLang="en-US" sz="2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組</a:t>
            </a:r>
            <a:r>
              <a:rPr lang="en-US" altLang="zh-TW" sz="2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或</a:t>
            </a:r>
            <a:r>
              <a:rPr lang="zh-TW" altLang="en-US" sz="2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四升五年級</a:t>
            </a:r>
            <a:r>
              <a:rPr lang="en-US" altLang="zh-TW" sz="2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(B</a:t>
            </a:r>
            <a:r>
              <a:rPr lang="zh-TW" altLang="en-US" sz="2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組</a:t>
            </a:r>
            <a:r>
              <a:rPr lang="en-US" altLang="zh-TW" sz="2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學生，且同時符合下列條件：</a:t>
            </a:r>
          </a:p>
          <a:p>
            <a:pPr marL="536575" indent="-536575">
              <a:lnSpc>
                <a:spcPts val="2500"/>
              </a:lnSpc>
              <a:buNone/>
            </a:pP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一、具優良學習特質與表現，</a:t>
            </a:r>
            <a:r>
              <a:rPr lang="en-US" altLang="zh-TW" sz="2000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A</a:t>
            </a:r>
            <a:r>
              <a:rPr lang="zh-TW" altLang="en-US" sz="2000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組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一年級下學期及二年級上學期國語、數學之學習成績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達任兩個「優等」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，身心障礙學生需達任兩個「甲等」以上；</a:t>
            </a:r>
            <a:r>
              <a:rPr lang="en-US" altLang="zh-TW" sz="2000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B</a:t>
            </a:r>
            <a:r>
              <a:rPr lang="zh-TW" altLang="en-US" sz="2000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組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三年級下學期及四年級上學期國語、數學之學習成績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達任兩個「優等」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， 身心障礙學生則需達任兩個「甲等」以上。</a:t>
            </a: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36575" indent="-536575">
              <a:lnSpc>
                <a:spcPts val="2500"/>
              </a:lnSpc>
              <a:buNone/>
            </a:pP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二、具資賦優異潛能經學生</a:t>
            </a:r>
            <a:r>
              <a:rPr lang="zh-TW" altLang="en-US" sz="2000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法定代理人</a:t>
            </a:r>
            <a:r>
              <a:rPr lang="en-US" altLang="zh-TW" sz="2000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2000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實際照顧者</a:t>
            </a:r>
            <a:r>
              <a:rPr lang="en-US" altLang="zh-TW" sz="2000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附件二</a:t>
            </a:r>
            <a:r>
              <a:rPr lang="en-US" altLang="zh-TW" sz="2000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及</a:t>
            </a:r>
            <a:r>
              <a:rPr lang="zh-TW" altLang="en-US" sz="2000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教師</a:t>
            </a:r>
            <a:r>
              <a:rPr lang="en-US" altLang="zh-TW" sz="2000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附件三</a:t>
            </a:r>
            <a:r>
              <a:rPr lang="en-US" altLang="zh-TW" sz="2000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452438" indent="82550">
              <a:buNone/>
            </a:pP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推薦，且經各校特殊教育推行委員會審核通過者。</a:t>
            </a: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2438" indent="-452438">
              <a:lnSpc>
                <a:spcPct val="0"/>
              </a:lnSpc>
              <a:buNone/>
            </a:pPr>
            <a:endParaRPr lang="en-US" altLang="zh-TW" sz="1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2438" indent="-452438">
              <a:buNone/>
            </a:pP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＊初審報名</a:t>
            </a:r>
            <a:endParaRPr lang="en-US" altLang="zh-TW" sz="2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2438" indent="-452438">
              <a:buNone/>
            </a:pP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時間：</a:t>
            </a:r>
            <a:r>
              <a:rPr lang="en-US" altLang="zh-TW" sz="2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116</a:t>
            </a:r>
            <a:r>
              <a:rPr lang="zh-TW" altLang="en-US" sz="2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zh-TW" altLang="en-US" sz="5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　</a:t>
            </a:r>
            <a:r>
              <a:rPr lang="en-US" altLang="zh-TW" sz="2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sz="5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　</a:t>
            </a:r>
            <a:r>
              <a:rPr lang="zh-TW" altLang="en-US" sz="2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  <a:r>
              <a:rPr lang="zh-TW" altLang="en-US" sz="5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　</a:t>
            </a:r>
            <a:r>
              <a:rPr lang="en-US" altLang="zh-TW" sz="2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18</a:t>
            </a:r>
            <a:r>
              <a:rPr lang="zh-TW" altLang="en-US" sz="5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　</a:t>
            </a:r>
            <a:r>
              <a:rPr lang="zh-TW" altLang="en-US" sz="2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日（四）至</a:t>
            </a:r>
            <a:r>
              <a:rPr lang="zh-TW" altLang="en-US" sz="5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　</a:t>
            </a:r>
            <a:r>
              <a:rPr lang="en-US" altLang="zh-TW" sz="2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sz="2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  <a:r>
              <a:rPr lang="zh-TW" altLang="en-US" sz="5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　</a:t>
            </a:r>
            <a:r>
              <a:rPr lang="en-US" altLang="zh-TW" sz="2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19</a:t>
            </a:r>
            <a:r>
              <a:rPr lang="zh-TW" altLang="en-US" sz="5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　</a:t>
            </a:r>
            <a:r>
              <a:rPr lang="zh-TW" altLang="en-US" sz="2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日（五）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每日上午</a:t>
            </a:r>
            <a:r>
              <a:rPr lang="zh-TW" altLang="en-US" sz="500" dirty="0">
                <a:latin typeface="標楷體" panose="03000509000000000000" pitchFamily="65" charset="-120"/>
                <a:ea typeface="標楷體" panose="03000509000000000000" pitchFamily="65" charset="-120"/>
              </a:rPr>
              <a:t>　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8</a:t>
            </a:r>
            <a:r>
              <a:rPr lang="zh-TW" altLang="en-US" sz="500" dirty="0">
                <a:latin typeface="標楷體" panose="03000509000000000000" pitchFamily="65" charset="-120"/>
                <a:ea typeface="標楷體" panose="03000509000000000000" pitchFamily="65" charset="-120"/>
              </a:rPr>
              <a:t>　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時至中午</a:t>
            </a:r>
            <a:r>
              <a:rPr lang="zh-TW" altLang="en-US" sz="500" dirty="0">
                <a:latin typeface="標楷體" panose="03000509000000000000" pitchFamily="65" charset="-120"/>
                <a:ea typeface="標楷體" panose="03000509000000000000" pitchFamily="65" charset="-120"/>
              </a:rPr>
              <a:t>　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12</a:t>
            </a:r>
            <a:r>
              <a:rPr lang="zh-TW" altLang="en-US" sz="500" dirty="0">
                <a:latin typeface="標楷體" panose="03000509000000000000" pitchFamily="65" charset="-120"/>
                <a:ea typeface="標楷體" panose="03000509000000000000" pitchFamily="65" charset="-120"/>
              </a:rPr>
              <a:t>　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時</a:t>
            </a: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2438" indent="-452438">
              <a:buNone/>
            </a:pP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　　　　；下午</a:t>
            </a:r>
            <a:r>
              <a:rPr lang="zh-TW" altLang="en-US" sz="500" dirty="0">
                <a:latin typeface="標楷體" panose="03000509000000000000" pitchFamily="65" charset="-120"/>
                <a:ea typeface="標楷體" panose="03000509000000000000" pitchFamily="65" charset="-120"/>
              </a:rPr>
              <a:t>　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500" dirty="0">
                <a:latin typeface="標楷體" panose="03000509000000000000" pitchFamily="65" charset="-120"/>
                <a:ea typeface="標楷體" panose="03000509000000000000" pitchFamily="65" charset="-120"/>
              </a:rPr>
              <a:t>　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時</a:t>
            </a:r>
            <a:r>
              <a:rPr lang="zh-TW" altLang="en-US" sz="500" dirty="0">
                <a:latin typeface="標楷體" panose="03000509000000000000" pitchFamily="65" charset="-120"/>
                <a:ea typeface="標楷體" panose="03000509000000000000" pitchFamily="65" charset="-120"/>
              </a:rPr>
              <a:t>　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30</a:t>
            </a:r>
            <a:r>
              <a:rPr lang="zh-TW" altLang="en-US" sz="500" dirty="0">
                <a:latin typeface="標楷體" panose="03000509000000000000" pitchFamily="65" charset="-120"/>
                <a:ea typeface="標楷體" panose="03000509000000000000" pitchFamily="65" charset="-120"/>
              </a:rPr>
              <a:t>　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分至下午</a:t>
            </a:r>
            <a:r>
              <a:rPr lang="zh-TW" altLang="en-US" sz="500" dirty="0">
                <a:latin typeface="標楷體" panose="03000509000000000000" pitchFamily="65" charset="-120"/>
                <a:ea typeface="標楷體" panose="03000509000000000000" pitchFamily="65" charset="-120"/>
              </a:rPr>
              <a:t>　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4</a:t>
            </a:r>
            <a:r>
              <a:rPr lang="zh-TW" altLang="en-US" sz="500" dirty="0">
                <a:latin typeface="標楷體" panose="03000509000000000000" pitchFamily="65" charset="-120"/>
                <a:ea typeface="標楷體" panose="03000509000000000000" pitchFamily="65" charset="-120"/>
              </a:rPr>
              <a:t>　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時，現場報名。</a:t>
            </a: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地點：中山、花壇、和美、員林、平和、民生、南郭、泰和、鹿東、湖東</a:t>
            </a: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987425" indent="0">
              <a:buNone/>
            </a:pP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國小輔導室。</a:t>
            </a: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987425" indent="0">
              <a:buNone/>
            </a:pP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→本次初試於員林國小報名者，</a:t>
            </a:r>
            <a:r>
              <a:rPr lang="zh-TW" altLang="en-US" sz="2000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初試</a:t>
            </a:r>
            <a:r>
              <a:rPr lang="en-US" altLang="zh-TW" sz="2000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選</a:t>
            </a:r>
            <a:r>
              <a:rPr lang="en-US" altLang="zh-TW" sz="2000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地點為員林國小</a:t>
            </a:r>
            <a:endParaRPr lang="en-US" altLang="zh-TW" sz="2000" u="sng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183408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CD51C8D-5523-493F-8FB2-689450226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677" y="143324"/>
            <a:ext cx="8126467" cy="380319"/>
          </a:xfrm>
        </p:spPr>
        <p:txBody>
          <a:bodyPr>
            <a:noAutofit/>
          </a:bodyPr>
          <a:lstStyle/>
          <a:p>
            <a:pPr algn="ctr"/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116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學年度國小資優鑑定 初試報名注意事項（員小）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04F16C1-C83F-419C-A4D0-049DD43296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920" y="611036"/>
            <a:ext cx="8772160" cy="60389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＊繳交資料：</a:t>
            </a:r>
            <a:r>
              <a:rPr lang="en-US" altLang="zh-TW" sz="1600" dirty="0"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600" dirty="0"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請確認下列資料，確保能順利完成報名程序</a:t>
            </a:r>
            <a:r>
              <a:rPr lang="en-US" altLang="zh-TW" sz="1600" dirty="0"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452438" indent="-452438">
              <a:buNone/>
            </a:pP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(1)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鑑定報名表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附件一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)【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需黏貼三個月內拍攝之彩色脫帽照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-2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吋正面半身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】</a:t>
            </a:r>
            <a:endParaRPr lang="zh-TW" altLang="en-US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2438" indent="-452438">
              <a:buNone/>
            </a:pP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(2)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觀察推薦表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附件二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)【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家長填寫、簽名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】</a:t>
            </a:r>
            <a:endParaRPr lang="zh-TW" altLang="en-US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2438" indent="-452438">
              <a:buNone/>
            </a:pP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(3)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教師觀察推薦表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附件三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)【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導師填寫、簽名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】</a:t>
            </a:r>
            <a:endParaRPr lang="zh-TW" altLang="en-US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2438" indent="-452438">
              <a:buNone/>
            </a:pP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(4)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鑑定入場證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附件四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)【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需黏貼三個月內拍攝之彩色脫帽照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-2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吋正面半身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】</a:t>
            </a:r>
            <a:endParaRPr lang="zh-TW" altLang="en-US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73050" indent="-273050">
              <a:buNone/>
            </a:pP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(5)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報名費：新臺幣</a:t>
            </a:r>
            <a:r>
              <a:rPr lang="zh-TW" altLang="en-US" sz="5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1000</a:t>
            </a:r>
            <a:r>
              <a:rPr lang="en-US" altLang="zh-TW" sz="5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元整</a:t>
            </a: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22300" indent="-261938">
              <a:spcBef>
                <a:spcPts val="300"/>
              </a:spcBef>
              <a:buNone/>
            </a:pP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→免收費者須檢附證明文件（低收入戶子女、</a:t>
            </a: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22300" indent="-261938">
              <a:spcBef>
                <a:spcPts val="300"/>
              </a:spcBef>
              <a:buNone/>
            </a:pP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  中低收入戶子女、身心障礙學生及</a:t>
            </a: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22300" indent="-261938">
              <a:spcBef>
                <a:spcPts val="300"/>
              </a:spcBef>
              <a:buNone/>
            </a:pP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  持有身心障礙證明人士之子女、原住民）</a:t>
            </a: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22300" indent="-261938">
              <a:spcBef>
                <a:spcPts val="300"/>
              </a:spcBef>
              <a:buNone/>
            </a:pPr>
            <a:endParaRPr lang="en-US" altLang="zh-TW" sz="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2438" indent="-452438">
              <a:buNone/>
            </a:pP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(6)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自備限時掛號回郵</a:t>
            </a:r>
            <a:r>
              <a:rPr lang="zh-TW" altLang="en-US" sz="2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標準信封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個 </a:t>
            </a: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2438" indent="-452438">
              <a:buNone/>
            </a:pP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   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直式為佳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大小約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12cm*23cm)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2438" indent="-92075">
              <a:buNone/>
            </a:pP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→貼妥郵資新臺幣</a:t>
            </a:r>
            <a:r>
              <a:rPr lang="zh-TW" altLang="en-US" sz="5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2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35</a:t>
            </a:r>
            <a:r>
              <a:rPr lang="zh-TW" altLang="en-US" sz="5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2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元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郵票</a:t>
            </a: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2438" indent="-92075">
              <a:buNone/>
            </a:pP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→</a:t>
            </a:r>
            <a:r>
              <a:rPr lang="zh-TW" altLang="en-US" sz="2000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收件人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請書寫學童姓名</a:t>
            </a: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22300" indent="0">
              <a:buNone/>
            </a:pP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右下角註明就讀學校及班別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360363" indent="0">
              <a:buNone/>
            </a:pP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→書寫清楚</a:t>
            </a:r>
            <a:r>
              <a:rPr lang="zh-TW" altLang="en-US" sz="2000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收件地址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初試成績單寄送使用</a:t>
            </a: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622300" indent="0">
              <a:buNone/>
            </a:pP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2438" indent="-452438">
              <a:buNone/>
            </a:pPr>
            <a:endParaRPr lang="zh-TW" altLang="en-US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10" name="群組 9">
            <a:extLst>
              <a:ext uri="{FF2B5EF4-FFF2-40B4-BE49-F238E27FC236}">
                <a16:creationId xmlns:a16="http://schemas.microsoft.com/office/drawing/2014/main" id="{F304984B-4F0B-4DAB-BDE9-02BA8D7B6C5C}"/>
              </a:ext>
            </a:extLst>
          </p:cNvPr>
          <p:cNvGrpSpPr/>
          <p:nvPr/>
        </p:nvGrpSpPr>
        <p:grpSpPr>
          <a:xfrm>
            <a:off x="5965371" y="2586446"/>
            <a:ext cx="2860421" cy="4271554"/>
            <a:chOff x="2674884" y="417548"/>
            <a:chExt cx="3279108" cy="6172437"/>
          </a:xfrm>
        </p:grpSpPr>
        <p:pic>
          <p:nvPicPr>
            <p:cNvPr id="4" name="圖片 3">
              <a:extLst>
                <a:ext uri="{FF2B5EF4-FFF2-40B4-BE49-F238E27FC236}">
                  <a16:creationId xmlns:a16="http://schemas.microsoft.com/office/drawing/2014/main" id="{8365D7D1-E3B2-4A35-9CB3-EA3A65C8189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674884" y="417548"/>
              <a:ext cx="3279108" cy="6172437"/>
            </a:xfrm>
            <a:prstGeom prst="rect">
              <a:avLst/>
            </a:prstGeom>
          </p:spPr>
        </p:pic>
        <p:sp>
          <p:nvSpPr>
            <p:cNvPr id="7" name="文字方塊 6">
              <a:extLst>
                <a:ext uri="{FF2B5EF4-FFF2-40B4-BE49-F238E27FC236}">
                  <a16:creationId xmlns:a16="http://schemas.microsoft.com/office/drawing/2014/main" id="{4FEF3EE7-C0B2-4823-B39D-1E57F2194E3B}"/>
                </a:ext>
              </a:extLst>
            </p:cNvPr>
            <p:cNvSpPr txBox="1"/>
            <p:nvPr/>
          </p:nvSpPr>
          <p:spPr>
            <a:xfrm>
              <a:off x="5121712" y="5074128"/>
              <a:ext cx="832280" cy="1467643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TW" altLang="en-US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學生校名</a:t>
              </a:r>
              <a:endParaRPr lang="en-US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r>
                <a:rPr lang="zh-TW" altLang="en-US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    班別</a:t>
              </a:r>
              <a:endPara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id="{898C96ED-6169-4488-A730-94878C634440}"/>
              </a:ext>
            </a:extLst>
          </p:cNvPr>
          <p:cNvSpPr/>
          <p:nvPr/>
        </p:nvSpPr>
        <p:spPr>
          <a:xfrm>
            <a:off x="6940734" y="3042188"/>
            <a:ext cx="1911186" cy="273068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8EA1D4F-F4B1-47BE-BFC0-1D5DF24D1D77}"/>
              </a:ext>
            </a:extLst>
          </p:cNvPr>
          <p:cNvSpPr/>
          <p:nvPr/>
        </p:nvSpPr>
        <p:spPr>
          <a:xfrm>
            <a:off x="6057651" y="3042188"/>
            <a:ext cx="789064" cy="74891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1FFA6C1-1D75-48BB-8C57-7D724E8B6787}"/>
              </a:ext>
            </a:extLst>
          </p:cNvPr>
          <p:cNvSpPr/>
          <p:nvPr/>
        </p:nvSpPr>
        <p:spPr>
          <a:xfrm>
            <a:off x="6057651" y="4058194"/>
            <a:ext cx="789064" cy="2258609"/>
          </a:xfrm>
          <a:prstGeom prst="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zh-TW" altLang="en-US" sz="20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寄件人為員林國小</a:t>
            </a:r>
            <a:r>
              <a:rPr lang="en-US" altLang="zh-TW" sz="20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0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可免填</a:t>
            </a:r>
            <a:r>
              <a:rPr lang="en-US" altLang="zh-TW" sz="20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2000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1417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544CF832-E38E-419C-A2C9-E1DA2471BB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456" y="0"/>
            <a:ext cx="4826297" cy="6858000"/>
          </a:xfrm>
          <a:prstGeom prst="rect">
            <a:avLst/>
          </a:prstGeom>
        </p:spPr>
      </p:pic>
      <p:sp>
        <p:nvSpPr>
          <p:cNvPr id="5" name="文字方塊 4">
            <a:extLst>
              <a:ext uri="{FF2B5EF4-FFF2-40B4-BE49-F238E27FC236}">
                <a16:creationId xmlns:a16="http://schemas.microsoft.com/office/drawing/2014/main" id="{6C1DF55B-4F48-4BF6-9730-3CBCE8FC485B}"/>
              </a:ext>
            </a:extLst>
          </p:cNvPr>
          <p:cNvSpPr txBox="1"/>
          <p:nvPr/>
        </p:nvSpPr>
        <p:spPr>
          <a:xfrm>
            <a:off x="4975950" y="166054"/>
            <a:ext cx="40313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務必</a:t>
            </a:r>
            <a:r>
              <a:rPr lang="zh-TW" altLang="en-US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依年級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勾選</a:t>
            </a:r>
            <a:r>
              <a:rPr lang="en-US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(2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年級</a:t>
            </a:r>
            <a:r>
              <a:rPr lang="en-US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A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組、</a:t>
            </a:r>
            <a:r>
              <a:rPr lang="en-US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年級</a:t>
            </a:r>
            <a:r>
              <a:rPr lang="en-US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B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組</a:t>
            </a:r>
            <a:r>
              <a:rPr lang="en-US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cxnSp>
        <p:nvCxnSpPr>
          <p:cNvPr id="7" name="直線單箭頭接點 6">
            <a:extLst>
              <a:ext uri="{FF2B5EF4-FFF2-40B4-BE49-F238E27FC236}">
                <a16:creationId xmlns:a16="http://schemas.microsoft.com/office/drawing/2014/main" id="{09A54D4E-7A88-4EC4-948E-F25BA878EFD9}"/>
              </a:ext>
            </a:extLst>
          </p:cNvPr>
          <p:cNvCxnSpPr>
            <a:cxnSpLocks/>
            <a:endCxn id="5" idx="1"/>
          </p:cNvCxnSpPr>
          <p:nvPr/>
        </p:nvCxnSpPr>
        <p:spPr>
          <a:xfrm>
            <a:off x="4572000" y="184666"/>
            <a:ext cx="403950" cy="16605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單箭頭接點 15">
            <a:extLst>
              <a:ext uri="{FF2B5EF4-FFF2-40B4-BE49-F238E27FC236}">
                <a16:creationId xmlns:a16="http://schemas.microsoft.com/office/drawing/2014/main" id="{3C8B6D9B-8E23-4D06-B796-05D48D001FE3}"/>
              </a:ext>
            </a:extLst>
          </p:cNvPr>
          <p:cNvCxnSpPr>
            <a:cxnSpLocks/>
          </p:cNvCxnSpPr>
          <p:nvPr/>
        </p:nvCxnSpPr>
        <p:spPr>
          <a:xfrm flipV="1">
            <a:off x="1558212" y="270589"/>
            <a:ext cx="691105" cy="21460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F03E3F8A-97A4-48AC-9978-233EA34D4F4A}"/>
              </a:ext>
            </a:extLst>
          </p:cNvPr>
          <p:cNvSpPr txBox="1"/>
          <p:nvPr/>
        </p:nvSpPr>
        <p:spPr>
          <a:xfrm>
            <a:off x="2165343" y="65317"/>
            <a:ext cx="13336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現就讀學校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FBC25988-F5E8-43FF-A6B1-9E0E75FC8CF0}"/>
              </a:ext>
            </a:extLst>
          </p:cNvPr>
          <p:cNvSpPr/>
          <p:nvPr/>
        </p:nvSpPr>
        <p:spPr>
          <a:xfrm>
            <a:off x="270588" y="774441"/>
            <a:ext cx="4590661" cy="262685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23" name="直線單箭頭接點 22">
            <a:extLst>
              <a:ext uri="{FF2B5EF4-FFF2-40B4-BE49-F238E27FC236}">
                <a16:creationId xmlns:a16="http://schemas.microsoft.com/office/drawing/2014/main" id="{8D3D6340-8BFC-4A36-AEF0-551211161244}"/>
              </a:ext>
            </a:extLst>
          </p:cNvPr>
          <p:cNvCxnSpPr>
            <a:cxnSpLocks/>
          </p:cNvCxnSpPr>
          <p:nvPr/>
        </p:nvCxnSpPr>
        <p:spPr>
          <a:xfrm>
            <a:off x="4861249" y="974659"/>
            <a:ext cx="337221" cy="22044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字方塊 23">
            <a:extLst>
              <a:ext uri="{FF2B5EF4-FFF2-40B4-BE49-F238E27FC236}">
                <a16:creationId xmlns:a16="http://schemas.microsoft.com/office/drawing/2014/main" id="{D2F8D9D2-005E-40E4-B01E-9BF372E24CFF}"/>
              </a:ext>
            </a:extLst>
          </p:cNvPr>
          <p:cNvSpPr txBox="1"/>
          <p:nvPr/>
        </p:nvSpPr>
        <p:spPr>
          <a:xfrm>
            <a:off x="5198470" y="974659"/>
            <a:ext cx="3871082" cy="92333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*請家長確認資料填寫詳實</a:t>
            </a:r>
            <a:endParaRPr lang="en-US" altLang="zh-TW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→為避免照片脫落，請務必確認黏緊</a:t>
            </a:r>
            <a:endParaRPr lang="en-US" altLang="zh-TW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→學生簽名欄須</a:t>
            </a:r>
            <a:r>
              <a:rPr lang="zh-TW" altLang="en-US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學生</a:t>
            </a:r>
            <a:r>
              <a:rPr lang="zh-TW" altLang="en-US" b="1" dirty="0">
                <a:solidFill>
                  <a:srgbClr val="FF0000"/>
                </a:solidFill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本人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簽名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D5C7EFD7-120C-4876-95A8-3C1A7BB966EF}"/>
              </a:ext>
            </a:extLst>
          </p:cNvPr>
          <p:cNvSpPr/>
          <p:nvPr/>
        </p:nvSpPr>
        <p:spPr>
          <a:xfrm>
            <a:off x="297457" y="3482833"/>
            <a:ext cx="4552595" cy="1065179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27" name="直線單箭頭接點 26">
            <a:extLst>
              <a:ext uri="{FF2B5EF4-FFF2-40B4-BE49-F238E27FC236}">
                <a16:creationId xmlns:a16="http://schemas.microsoft.com/office/drawing/2014/main" id="{E624D0A5-DD57-490C-AF0F-8DF88B0E919E}"/>
              </a:ext>
            </a:extLst>
          </p:cNvPr>
          <p:cNvCxnSpPr>
            <a:cxnSpLocks/>
          </p:cNvCxnSpPr>
          <p:nvPr/>
        </p:nvCxnSpPr>
        <p:spPr>
          <a:xfrm flipV="1">
            <a:off x="4861249" y="4061011"/>
            <a:ext cx="535468" cy="1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31">
            <a:extLst>
              <a:ext uri="{FF2B5EF4-FFF2-40B4-BE49-F238E27FC236}">
                <a16:creationId xmlns:a16="http://schemas.microsoft.com/office/drawing/2014/main" id="{95AC4D43-798E-403B-B49A-088C9F7EE411}"/>
              </a:ext>
            </a:extLst>
          </p:cNvPr>
          <p:cNvSpPr/>
          <p:nvPr/>
        </p:nvSpPr>
        <p:spPr>
          <a:xfrm>
            <a:off x="3409241" y="4740299"/>
            <a:ext cx="595035" cy="338554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zh-TW" altLang="en-US" sz="1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員林</a:t>
            </a:r>
          </a:p>
        </p:txBody>
      </p:sp>
      <p:sp>
        <p:nvSpPr>
          <p:cNvPr id="39" name="文字方塊 38">
            <a:extLst>
              <a:ext uri="{FF2B5EF4-FFF2-40B4-BE49-F238E27FC236}">
                <a16:creationId xmlns:a16="http://schemas.microsoft.com/office/drawing/2014/main" id="{4AB3932A-92CF-4218-BFD0-1AB5B255CCB3}"/>
              </a:ext>
            </a:extLst>
          </p:cNvPr>
          <p:cNvSpPr txBox="1"/>
          <p:nvPr/>
        </p:nvSpPr>
        <p:spPr>
          <a:xfrm>
            <a:off x="5407914" y="3699481"/>
            <a:ext cx="3438629" cy="646331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*外校報名者，確認由就讀學校完成學業成績審查</a:t>
            </a:r>
            <a:endParaRPr lang="zh-TW" altLang="en-US" sz="1600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54761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 11">
            <a:extLst>
              <a:ext uri="{FF2B5EF4-FFF2-40B4-BE49-F238E27FC236}">
                <a16:creationId xmlns:a16="http://schemas.microsoft.com/office/drawing/2014/main" id="{A44085A9-9EF6-46DA-97D7-CA1DA25543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4170" y="0"/>
            <a:ext cx="4709830" cy="5963054"/>
          </a:xfrm>
          <a:prstGeom prst="rect">
            <a:avLst/>
          </a:prstGeom>
        </p:spPr>
      </p:pic>
      <p:pic>
        <p:nvPicPr>
          <p:cNvPr id="2" name="圖片 1">
            <a:extLst>
              <a:ext uri="{FF2B5EF4-FFF2-40B4-BE49-F238E27FC236}">
                <a16:creationId xmlns:a16="http://schemas.microsoft.com/office/drawing/2014/main" id="{47D622E6-FDA3-4930-84F4-B0C0A48B96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053"/>
            <a:ext cx="4499108" cy="5840948"/>
          </a:xfrm>
          <a:prstGeom prst="rect">
            <a:avLst/>
          </a:prstGeom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19C0CCE2-45BE-47C7-A7E7-0D297AB8085B}"/>
              </a:ext>
            </a:extLst>
          </p:cNvPr>
          <p:cNvSpPr txBox="1"/>
          <p:nvPr/>
        </p:nvSpPr>
        <p:spPr>
          <a:xfrm>
            <a:off x="233864" y="5986862"/>
            <a:ext cx="40313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附件二：法定代理人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實際照顧者填寫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cxnSp>
        <p:nvCxnSpPr>
          <p:cNvPr id="7" name="直線單箭頭接點 6">
            <a:extLst>
              <a:ext uri="{FF2B5EF4-FFF2-40B4-BE49-F238E27FC236}">
                <a16:creationId xmlns:a16="http://schemas.microsoft.com/office/drawing/2014/main" id="{9CFC996C-BB47-4865-A9BC-12D36F81FA6C}"/>
              </a:ext>
            </a:extLst>
          </p:cNvPr>
          <p:cNvCxnSpPr>
            <a:cxnSpLocks/>
          </p:cNvCxnSpPr>
          <p:nvPr/>
        </p:nvCxnSpPr>
        <p:spPr>
          <a:xfrm>
            <a:off x="2300600" y="5311268"/>
            <a:ext cx="0" cy="67559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字方塊 9">
            <a:extLst>
              <a:ext uri="{FF2B5EF4-FFF2-40B4-BE49-F238E27FC236}">
                <a16:creationId xmlns:a16="http://schemas.microsoft.com/office/drawing/2014/main" id="{96FF7D3F-AEEB-4FAC-9197-5E6A834956B9}"/>
              </a:ext>
            </a:extLst>
          </p:cNvPr>
          <p:cNvSpPr txBox="1"/>
          <p:nvPr/>
        </p:nvSpPr>
        <p:spPr>
          <a:xfrm>
            <a:off x="5222339" y="5986862"/>
            <a:ext cx="37039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附件三：班級導師填寫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　　　　→觀察期需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３個月以上</a:t>
            </a:r>
            <a:endParaRPr lang="en-US" altLang="zh-TW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cxnSp>
        <p:nvCxnSpPr>
          <p:cNvPr id="11" name="直線單箭頭接點 10">
            <a:extLst>
              <a:ext uri="{FF2B5EF4-FFF2-40B4-BE49-F238E27FC236}">
                <a16:creationId xmlns:a16="http://schemas.microsoft.com/office/drawing/2014/main" id="{FAB82247-014C-4529-B248-BBB120538E66}"/>
              </a:ext>
            </a:extLst>
          </p:cNvPr>
          <p:cNvCxnSpPr>
            <a:cxnSpLocks/>
          </p:cNvCxnSpPr>
          <p:nvPr/>
        </p:nvCxnSpPr>
        <p:spPr>
          <a:xfrm>
            <a:off x="6518334" y="5208764"/>
            <a:ext cx="0" cy="77809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48432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8563B487-D7E3-429B-BC5B-37BFF0F741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049" y="67904"/>
            <a:ext cx="5664690" cy="6757028"/>
          </a:xfrm>
          <a:prstGeom prst="rect">
            <a:avLst/>
          </a:prstGeom>
        </p:spPr>
      </p:pic>
      <p:sp>
        <p:nvSpPr>
          <p:cNvPr id="5" name="文字方塊 4">
            <a:extLst>
              <a:ext uri="{FF2B5EF4-FFF2-40B4-BE49-F238E27FC236}">
                <a16:creationId xmlns:a16="http://schemas.microsoft.com/office/drawing/2014/main" id="{A36D6037-DF7F-4252-9A52-9E1A2AE5B2EA}"/>
              </a:ext>
            </a:extLst>
          </p:cNvPr>
          <p:cNvSpPr txBox="1"/>
          <p:nvPr/>
        </p:nvSpPr>
        <p:spPr>
          <a:xfrm>
            <a:off x="6378754" y="1099790"/>
            <a:ext cx="25341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為避免照片脫落，</a:t>
            </a:r>
            <a:endParaRPr lang="en-US" altLang="zh-TW" sz="24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請務必確認黏緊</a:t>
            </a:r>
            <a:endParaRPr lang="en-US" altLang="zh-TW" sz="24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cxnSp>
        <p:nvCxnSpPr>
          <p:cNvPr id="6" name="直線單箭頭接點 5">
            <a:extLst>
              <a:ext uri="{FF2B5EF4-FFF2-40B4-BE49-F238E27FC236}">
                <a16:creationId xmlns:a16="http://schemas.microsoft.com/office/drawing/2014/main" id="{DB47B4C3-895F-4057-8F9A-4829288236E7}"/>
              </a:ext>
            </a:extLst>
          </p:cNvPr>
          <p:cNvCxnSpPr>
            <a:cxnSpLocks/>
          </p:cNvCxnSpPr>
          <p:nvPr/>
        </p:nvCxnSpPr>
        <p:spPr>
          <a:xfrm flipV="1">
            <a:off x="1698171" y="1536811"/>
            <a:ext cx="4746169" cy="2202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單箭頭接點 10">
            <a:extLst>
              <a:ext uri="{FF2B5EF4-FFF2-40B4-BE49-F238E27FC236}">
                <a16:creationId xmlns:a16="http://schemas.microsoft.com/office/drawing/2014/main" id="{697F89A5-EB93-4860-8EAF-FFC92331D835}"/>
              </a:ext>
            </a:extLst>
          </p:cNvPr>
          <p:cNvCxnSpPr>
            <a:cxnSpLocks/>
          </p:cNvCxnSpPr>
          <p:nvPr/>
        </p:nvCxnSpPr>
        <p:spPr>
          <a:xfrm>
            <a:off x="2663094" y="2282597"/>
            <a:ext cx="3781246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D6D8A832-57CC-4487-BE61-A03A41F3FA05}"/>
              </a:ext>
            </a:extLst>
          </p:cNvPr>
          <p:cNvSpPr txBox="1"/>
          <p:nvPr/>
        </p:nvSpPr>
        <p:spPr>
          <a:xfrm>
            <a:off x="6444339" y="2070502"/>
            <a:ext cx="25341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確實填寫姓名</a:t>
            </a:r>
            <a:endParaRPr lang="en-US" altLang="zh-TW" sz="24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cxnSp>
        <p:nvCxnSpPr>
          <p:cNvPr id="14" name="直線單箭頭接點 13">
            <a:extLst>
              <a:ext uri="{FF2B5EF4-FFF2-40B4-BE49-F238E27FC236}">
                <a16:creationId xmlns:a16="http://schemas.microsoft.com/office/drawing/2014/main" id="{50B3FE81-0CC3-4087-83DB-2D5430CA9609}"/>
              </a:ext>
            </a:extLst>
          </p:cNvPr>
          <p:cNvCxnSpPr>
            <a:cxnSpLocks/>
          </p:cNvCxnSpPr>
          <p:nvPr/>
        </p:nvCxnSpPr>
        <p:spPr>
          <a:xfrm>
            <a:off x="2663094" y="3135389"/>
            <a:ext cx="3781246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41FC69BE-AB34-4F89-A48D-1477D87F6035}"/>
              </a:ext>
            </a:extLst>
          </p:cNvPr>
          <p:cNvSpPr txBox="1"/>
          <p:nvPr/>
        </p:nvSpPr>
        <p:spPr>
          <a:xfrm>
            <a:off x="6444339" y="2850130"/>
            <a:ext cx="25341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於員小報名者，</a:t>
            </a:r>
            <a:endParaRPr lang="en-US" altLang="zh-TW" sz="24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請勾選</a:t>
            </a: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員林國小</a:t>
            </a:r>
            <a:endParaRPr lang="en-US" altLang="zh-TW" sz="24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B174195F-826A-47E1-A308-D2903D0B5D5B}"/>
              </a:ext>
            </a:extLst>
          </p:cNvPr>
          <p:cNvSpPr/>
          <p:nvPr/>
        </p:nvSpPr>
        <p:spPr>
          <a:xfrm>
            <a:off x="575671" y="1384803"/>
            <a:ext cx="1106609" cy="133050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A24DF1A0-A114-4B3F-B547-350A3A270BFE}"/>
              </a:ext>
            </a:extLst>
          </p:cNvPr>
          <p:cNvSpPr/>
          <p:nvPr/>
        </p:nvSpPr>
        <p:spPr>
          <a:xfrm>
            <a:off x="1772035" y="2157950"/>
            <a:ext cx="891060" cy="46332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88554DC7-6D54-4A15-8D7F-09B108936A4E}"/>
              </a:ext>
            </a:extLst>
          </p:cNvPr>
          <p:cNvSpPr/>
          <p:nvPr/>
        </p:nvSpPr>
        <p:spPr>
          <a:xfrm>
            <a:off x="444137" y="2945929"/>
            <a:ext cx="2218957" cy="35159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5028B2C5-2E66-43BA-8F74-6CF006E7D7F5}"/>
              </a:ext>
            </a:extLst>
          </p:cNvPr>
          <p:cNvSpPr/>
          <p:nvPr/>
        </p:nvSpPr>
        <p:spPr>
          <a:xfrm>
            <a:off x="3379770" y="4774669"/>
            <a:ext cx="1382969" cy="25888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8436E5E4-8A58-412A-9D90-641836CE7D86}"/>
              </a:ext>
            </a:extLst>
          </p:cNvPr>
          <p:cNvSpPr/>
          <p:nvPr/>
        </p:nvSpPr>
        <p:spPr>
          <a:xfrm>
            <a:off x="2438690" y="100970"/>
            <a:ext cx="54168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400" dirty="0"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入場證</a:t>
            </a:r>
            <a:r>
              <a:rPr lang="zh-TW" altLang="en-US" sz="2400" b="1" dirty="0"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請勿</a:t>
            </a:r>
            <a:r>
              <a:rPr lang="zh-TW" altLang="en-US" sz="2400" dirty="0"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與其他報名資料裝釘在一起</a:t>
            </a:r>
            <a:endParaRPr lang="zh-TW" altLang="en-US" sz="2400" dirty="0"/>
          </a:p>
        </p:txBody>
      </p:sp>
      <p:cxnSp>
        <p:nvCxnSpPr>
          <p:cNvPr id="15" name="直線單箭頭接點 14">
            <a:extLst>
              <a:ext uri="{FF2B5EF4-FFF2-40B4-BE49-F238E27FC236}">
                <a16:creationId xmlns:a16="http://schemas.microsoft.com/office/drawing/2014/main" id="{E943A2A8-B6B9-420F-9540-F1574587B3FE}"/>
              </a:ext>
            </a:extLst>
          </p:cNvPr>
          <p:cNvCxnSpPr>
            <a:cxnSpLocks/>
          </p:cNvCxnSpPr>
          <p:nvPr/>
        </p:nvCxnSpPr>
        <p:spPr>
          <a:xfrm>
            <a:off x="1950702" y="3784491"/>
            <a:ext cx="1429068" cy="111961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98583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316</TotalTime>
  <Words>644</Words>
  <Application>Microsoft Office PowerPoint</Application>
  <PresentationFormat>如螢幕大小 (4:3)</PresentationFormat>
  <Paragraphs>49</Paragraphs>
  <Slides>5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11" baseType="lpstr">
      <vt:lpstr>新細明體</vt:lpstr>
      <vt:lpstr>標楷體</vt:lpstr>
      <vt:lpstr>Arial</vt:lpstr>
      <vt:lpstr>Calibri</vt:lpstr>
      <vt:lpstr>Calibri Light</vt:lpstr>
      <vt:lpstr>Office 佈景主題</vt:lpstr>
      <vt:lpstr>116學年度國小資優鑑定 初試報名注意事項（員小）</vt:lpstr>
      <vt:lpstr>116學年度國小資優鑑定 初試報名注意事項（員小）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115學年度國小資優鑑定 初試報名</dc:title>
  <dc:creator>USER</dc:creator>
  <cp:lastModifiedBy>USER</cp:lastModifiedBy>
  <cp:revision>57</cp:revision>
  <dcterms:created xsi:type="dcterms:W3CDTF">2025-11-20T02:10:45Z</dcterms:created>
  <dcterms:modified xsi:type="dcterms:W3CDTF">2026-11-06T06:03:52Z</dcterms:modified>
</cp:coreProperties>
</file>