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7" r:id="rId3"/>
    <p:sldId id="276" r:id="rId4"/>
    <p:sldId id="304" r:id="rId5"/>
    <p:sldId id="305" r:id="rId6"/>
    <p:sldId id="306" r:id="rId7"/>
    <p:sldId id="307" r:id="rId8"/>
    <p:sldId id="308" r:id="rId9"/>
    <p:sldId id="278" r:id="rId10"/>
    <p:sldId id="279" r:id="rId11"/>
    <p:sldId id="280" r:id="rId12"/>
    <p:sldId id="281" r:id="rId13"/>
    <p:sldId id="282" r:id="rId14"/>
    <p:sldId id="303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635" y="268351"/>
            <a:ext cx="4994833" cy="69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5693" y="3465957"/>
            <a:ext cx="674115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596380"/>
          </a:xfrm>
          <a:custGeom>
            <a:avLst/>
            <a:gdLst/>
            <a:ahLst/>
            <a:cxnLst/>
            <a:rect l="l" t="t" r="r" b="b"/>
            <a:pathLst>
              <a:path w="12192000" h="6596380">
                <a:moveTo>
                  <a:pt x="0" y="6595872"/>
                </a:moveTo>
                <a:lnTo>
                  <a:pt x="12192000" y="6595872"/>
                </a:lnTo>
                <a:lnTo>
                  <a:pt x="12192000" y="0"/>
                </a:lnTo>
                <a:lnTo>
                  <a:pt x="0" y="0"/>
                </a:lnTo>
                <a:lnTo>
                  <a:pt x="0" y="6595872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46080" y="228600"/>
            <a:ext cx="1284731" cy="365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843015"/>
            <a:ext cx="1252727" cy="101498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595871"/>
            <a:ext cx="12193905" cy="262255"/>
          </a:xfrm>
          <a:custGeom>
            <a:avLst/>
            <a:gdLst/>
            <a:ahLst/>
            <a:cxnLst/>
            <a:rect l="l" t="t" r="r" b="b"/>
            <a:pathLst>
              <a:path w="12193905" h="262254">
                <a:moveTo>
                  <a:pt x="12193524" y="0"/>
                </a:moveTo>
                <a:lnTo>
                  <a:pt x="0" y="0"/>
                </a:lnTo>
                <a:lnTo>
                  <a:pt x="0" y="262127"/>
                </a:lnTo>
                <a:lnTo>
                  <a:pt x="12193524" y="262127"/>
                </a:lnTo>
                <a:lnTo>
                  <a:pt x="12193524" y="0"/>
                </a:lnTo>
                <a:close/>
              </a:path>
            </a:pathLst>
          </a:custGeom>
          <a:solidFill>
            <a:srgbClr val="28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226361"/>
            <a:ext cx="737870" cy="802640"/>
          </a:xfrm>
          <a:custGeom>
            <a:avLst/>
            <a:gdLst/>
            <a:ahLst/>
            <a:cxnLst/>
            <a:rect l="l" t="t" r="r" b="b"/>
            <a:pathLst>
              <a:path w="737870" h="802640">
                <a:moveTo>
                  <a:pt x="547893" y="0"/>
                </a:moveTo>
                <a:lnTo>
                  <a:pt x="557063" y="1767"/>
                </a:lnTo>
                <a:lnTo>
                  <a:pt x="565061" y="7071"/>
                </a:lnTo>
                <a:lnTo>
                  <a:pt x="570335" y="15124"/>
                </a:lnTo>
                <a:lnTo>
                  <a:pt x="572093" y="24356"/>
                </a:lnTo>
                <a:lnTo>
                  <a:pt x="570335" y="33588"/>
                </a:lnTo>
                <a:lnTo>
                  <a:pt x="565061" y="41641"/>
                </a:lnTo>
                <a:lnTo>
                  <a:pt x="418349" y="211350"/>
                </a:lnTo>
                <a:lnTo>
                  <a:pt x="414837" y="217095"/>
                </a:lnTo>
                <a:lnTo>
                  <a:pt x="431225" y="244349"/>
                </a:lnTo>
                <a:lnTo>
                  <a:pt x="438980" y="243170"/>
                </a:lnTo>
                <a:lnTo>
                  <a:pt x="446443" y="239635"/>
                </a:lnTo>
                <a:lnTo>
                  <a:pt x="615017" y="88782"/>
                </a:lnTo>
                <a:lnTo>
                  <a:pt x="623016" y="83479"/>
                </a:lnTo>
                <a:lnTo>
                  <a:pt x="632185" y="81711"/>
                </a:lnTo>
                <a:lnTo>
                  <a:pt x="641355" y="83479"/>
                </a:lnTo>
                <a:lnTo>
                  <a:pt x="649354" y="88782"/>
                </a:lnTo>
                <a:lnTo>
                  <a:pt x="654621" y="96836"/>
                </a:lnTo>
                <a:lnTo>
                  <a:pt x="656377" y="106067"/>
                </a:lnTo>
                <a:lnTo>
                  <a:pt x="654621" y="115299"/>
                </a:lnTo>
                <a:lnTo>
                  <a:pt x="649354" y="123353"/>
                </a:lnTo>
                <a:lnTo>
                  <a:pt x="499509" y="296204"/>
                </a:lnTo>
                <a:lnTo>
                  <a:pt x="495997" y="301950"/>
                </a:lnTo>
                <a:lnTo>
                  <a:pt x="512385" y="329203"/>
                </a:lnTo>
                <a:lnTo>
                  <a:pt x="520141" y="328025"/>
                </a:lnTo>
                <a:lnTo>
                  <a:pt x="527603" y="324489"/>
                </a:lnTo>
                <a:lnTo>
                  <a:pt x="696177" y="173637"/>
                </a:lnTo>
                <a:lnTo>
                  <a:pt x="704176" y="168333"/>
                </a:lnTo>
                <a:lnTo>
                  <a:pt x="713345" y="166565"/>
                </a:lnTo>
                <a:lnTo>
                  <a:pt x="722515" y="168333"/>
                </a:lnTo>
                <a:lnTo>
                  <a:pt x="730514" y="173637"/>
                </a:lnTo>
                <a:lnTo>
                  <a:pt x="735781" y="181690"/>
                </a:lnTo>
                <a:lnTo>
                  <a:pt x="737537" y="190922"/>
                </a:lnTo>
                <a:lnTo>
                  <a:pt x="735781" y="200154"/>
                </a:lnTo>
                <a:lnTo>
                  <a:pt x="555697" y="403058"/>
                </a:lnTo>
                <a:lnTo>
                  <a:pt x="510434" y="435271"/>
                </a:lnTo>
                <a:lnTo>
                  <a:pt x="455807" y="443914"/>
                </a:lnTo>
                <a:lnTo>
                  <a:pt x="405863" y="440771"/>
                </a:lnTo>
                <a:lnTo>
                  <a:pt x="391913" y="441999"/>
                </a:lnTo>
                <a:lnTo>
                  <a:pt x="378549" y="445878"/>
                </a:lnTo>
                <a:lnTo>
                  <a:pt x="366356" y="452704"/>
                </a:lnTo>
                <a:lnTo>
                  <a:pt x="355918" y="462770"/>
                </a:lnTo>
                <a:lnTo>
                  <a:pt x="81222" y="773901"/>
                </a:lnTo>
                <a:lnTo>
                  <a:pt x="53860" y="795163"/>
                </a:lnTo>
                <a:lnTo>
                  <a:pt x="21522" y="802578"/>
                </a:lnTo>
                <a:lnTo>
                  <a:pt x="0" y="798565"/>
                </a:lnTo>
                <a:lnTo>
                  <a:pt x="0" y="620968"/>
                </a:lnTo>
                <a:lnTo>
                  <a:pt x="274758" y="374773"/>
                </a:lnTo>
                <a:lnTo>
                  <a:pt x="283440" y="364756"/>
                </a:lnTo>
                <a:lnTo>
                  <a:pt x="290366" y="353560"/>
                </a:lnTo>
                <a:lnTo>
                  <a:pt x="294950" y="341185"/>
                </a:lnTo>
                <a:lnTo>
                  <a:pt x="296609" y="327632"/>
                </a:lnTo>
                <a:lnTo>
                  <a:pt x="296609" y="280491"/>
                </a:lnTo>
                <a:lnTo>
                  <a:pt x="299437" y="254710"/>
                </a:lnTo>
                <a:lnTo>
                  <a:pt x="320313" y="206685"/>
                </a:lnTo>
                <a:lnTo>
                  <a:pt x="530724" y="7071"/>
                </a:lnTo>
                <a:lnTo>
                  <a:pt x="538723" y="1767"/>
                </a:lnTo>
                <a:lnTo>
                  <a:pt x="54789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97995" y="6335267"/>
            <a:ext cx="424180" cy="422275"/>
          </a:xfrm>
          <a:custGeom>
            <a:avLst/>
            <a:gdLst/>
            <a:ahLst/>
            <a:cxnLst/>
            <a:rect l="l" t="t" r="r" b="b"/>
            <a:pathLst>
              <a:path w="424179" h="422275">
                <a:moveTo>
                  <a:pt x="211835" y="0"/>
                </a:moveTo>
                <a:lnTo>
                  <a:pt x="163272" y="5574"/>
                </a:lnTo>
                <a:lnTo>
                  <a:pt x="118687" y="21453"/>
                </a:lnTo>
                <a:lnTo>
                  <a:pt x="79354" y="46370"/>
                </a:lnTo>
                <a:lnTo>
                  <a:pt x="46546" y="79057"/>
                </a:lnTo>
                <a:lnTo>
                  <a:pt x="21535" y="118248"/>
                </a:lnTo>
                <a:lnTo>
                  <a:pt x="5596" y="162676"/>
                </a:lnTo>
                <a:lnTo>
                  <a:pt x="0" y="211073"/>
                </a:lnTo>
                <a:lnTo>
                  <a:pt x="5596" y="259471"/>
                </a:lnTo>
                <a:lnTo>
                  <a:pt x="21535" y="303899"/>
                </a:lnTo>
                <a:lnTo>
                  <a:pt x="46546" y="343090"/>
                </a:lnTo>
                <a:lnTo>
                  <a:pt x="79354" y="375777"/>
                </a:lnTo>
                <a:lnTo>
                  <a:pt x="118687" y="400694"/>
                </a:lnTo>
                <a:lnTo>
                  <a:pt x="163272" y="416573"/>
                </a:lnTo>
                <a:lnTo>
                  <a:pt x="211835" y="422147"/>
                </a:lnTo>
                <a:lnTo>
                  <a:pt x="260399" y="416573"/>
                </a:lnTo>
                <a:lnTo>
                  <a:pt x="304984" y="400694"/>
                </a:lnTo>
                <a:lnTo>
                  <a:pt x="344317" y="375777"/>
                </a:lnTo>
                <a:lnTo>
                  <a:pt x="377125" y="343090"/>
                </a:lnTo>
                <a:lnTo>
                  <a:pt x="402136" y="303899"/>
                </a:lnTo>
                <a:lnTo>
                  <a:pt x="418075" y="259471"/>
                </a:lnTo>
                <a:lnTo>
                  <a:pt x="423672" y="211073"/>
                </a:lnTo>
                <a:lnTo>
                  <a:pt x="418075" y="162676"/>
                </a:lnTo>
                <a:lnTo>
                  <a:pt x="402136" y="118248"/>
                </a:lnTo>
                <a:lnTo>
                  <a:pt x="377125" y="79057"/>
                </a:lnTo>
                <a:lnTo>
                  <a:pt x="344317" y="46370"/>
                </a:lnTo>
                <a:lnTo>
                  <a:pt x="304984" y="21453"/>
                </a:lnTo>
                <a:lnTo>
                  <a:pt x="260399" y="5574"/>
                </a:lnTo>
                <a:lnTo>
                  <a:pt x="211835" y="0"/>
                </a:lnTo>
                <a:close/>
              </a:path>
            </a:pathLst>
          </a:custGeom>
          <a:solidFill>
            <a:srgbClr val="F49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596380"/>
          </a:xfrm>
          <a:custGeom>
            <a:avLst/>
            <a:gdLst/>
            <a:ahLst/>
            <a:cxnLst/>
            <a:rect l="l" t="t" r="r" b="b"/>
            <a:pathLst>
              <a:path w="12192000" h="6596380">
                <a:moveTo>
                  <a:pt x="0" y="6595872"/>
                </a:moveTo>
                <a:lnTo>
                  <a:pt x="12192000" y="6595872"/>
                </a:lnTo>
                <a:lnTo>
                  <a:pt x="12192000" y="0"/>
                </a:lnTo>
                <a:lnTo>
                  <a:pt x="0" y="0"/>
                </a:lnTo>
                <a:lnTo>
                  <a:pt x="0" y="6595872"/>
                </a:lnTo>
                <a:close/>
              </a:path>
            </a:pathLst>
          </a:custGeom>
          <a:solidFill>
            <a:srgbClr val="FFFFFF">
              <a:alpha val="6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46080" y="228600"/>
            <a:ext cx="1284731" cy="36576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843015"/>
            <a:ext cx="1252727" cy="101498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595871"/>
            <a:ext cx="12193905" cy="262255"/>
          </a:xfrm>
          <a:custGeom>
            <a:avLst/>
            <a:gdLst/>
            <a:ahLst/>
            <a:cxnLst/>
            <a:rect l="l" t="t" r="r" b="b"/>
            <a:pathLst>
              <a:path w="12193905" h="262254">
                <a:moveTo>
                  <a:pt x="12193524" y="0"/>
                </a:moveTo>
                <a:lnTo>
                  <a:pt x="0" y="0"/>
                </a:lnTo>
                <a:lnTo>
                  <a:pt x="0" y="262127"/>
                </a:lnTo>
                <a:lnTo>
                  <a:pt x="12193524" y="262127"/>
                </a:lnTo>
                <a:lnTo>
                  <a:pt x="12193524" y="0"/>
                </a:lnTo>
                <a:close/>
              </a:path>
            </a:pathLst>
          </a:custGeom>
          <a:solidFill>
            <a:srgbClr val="282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226361"/>
            <a:ext cx="737870" cy="802640"/>
          </a:xfrm>
          <a:custGeom>
            <a:avLst/>
            <a:gdLst/>
            <a:ahLst/>
            <a:cxnLst/>
            <a:rect l="l" t="t" r="r" b="b"/>
            <a:pathLst>
              <a:path w="737870" h="802640">
                <a:moveTo>
                  <a:pt x="547893" y="0"/>
                </a:moveTo>
                <a:lnTo>
                  <a:pt x="557063" y="1767"/>
                </a:lnTo>
                <a:lnTo>
                  <a:pt x="565061" y="7071"/>
                </a:lnTo>
                <a:lnTo>
                  <a:pt x="570335" y="15124"/>
                </a:lnTo>
                <a:lnTo>
                  <a:pt x="572093" y="24356"/>
                </a:lnTo>
                <a:lnTo>
                  <a:pt x="570335" y="33588"/>
                </a:lnTo>
                <a:lnTo>
                  <a:pt x="565061" y="41641"/>
                </a:lnTo>
                <a:lnTo>
                  <a:pt x="418349" y="211350"/>
                </a:lnTo>
                <a:lnTo>
                  <a:pt x="414837" y="217095"/>
                </a:lnTo>
                <a:lnTo>
                  <a:pt x="431225" y="244349"/>
                </a:lnTo>
                <a:lnTo>
                  <a:pt x="438980" y="243170"/>
                </a:lnTo>
                <a:lnTo>
                  <a:pt x="446443" y="239635"/>
                </a:lnTo>
                <a:lnTo>
                  <a:pt x="615017" y="88782"/>
                </a:lnTo>
                <a:lnTo>
                  <a:pt x="623016" y="83479"/>
                </a:lnTo>
                <a:lnTo>
                  <a:pt x="632185" y="81711"/>
                </a:lnTo>
                <a:lnTo>
                  <a:pt x="641355" y="83479"/>
                </a:lnTo>
                <a:lnTo>
                  <a:pt x="649354" y="88782"/>
                </a:lnTo>
                <a:lnTo>
                  <a:pt x="654621" y="96836"/>
                </a:lnTo>
                <a:lnTo>
                  <a:pt x="656377" y="106067"/>
                </a:lnTo>
                <a:lnTo>
                  <a:pt x="654621" y="115299"/>
                </a:lnTo>
                <a:lnTo>
                  <a:pt x="649354" y="123353"/>
                </a:lnTo>
                <a:lnTo>
                  <a:pt x="499509" y="296204"/>
                </a:lnTo>
                <a:lnTo>
                  <a:pt x="495997" y="301950"/>
                </a:lnTo>
                <a:lnTo>
                  <a:pt x="512385" y="329203"/>
                </a:lnTo>
                <a:lnTo>
                  <a:pt x="520141" y="328025"/>
                </a:lnTo>
                <a:lnTo>
                  <a:pt x="527603" y="324489"/>
                </a:lnTo>
                <a:lnTo>
                  <a:pt x="696177" y="173637"/>
                </a:lnTo>
                <a:lnTo>
                  <a:pt x="704176" y="168333"/>
                </a:lnTo>
                <a:lnTo>
                  <a:pt x="713345" y="166565"/>
                </a:lnTo>
                <a:lnTo>
                  <a:pt x="722515" y="168333"/>
                </a:lnTo>
                <a:lnTo>
                  <a:pt x="730514" y="173637"/>
                </a:lnTo>
                <a:lnTo>
                  <a:pt x="735781" y="181690"/>
                </a:lnTo>
                <a:lnTo>
                  <a:pt x="737537" y="190922"/>
                </a:lnTo>
                <a:lnTo>
                  <a:pt x="735781" y="200154"/>
                </a:lnTo>
                <a:lnTo>
                  <a:pt x="555697" y="403058"/>
                </a:lnTo>
                <a:lnTo>
                  <a:pt x="510434" y="435271"/>
                </a:lnTo>
                <a:lnTo>
                  <a:pt x="455807" y="443914"/>
                </a:lnTo>
                <a:lnTo>
                  <a:pt x="405863" y="440771"/>
                </a:lnTo>
                <a:lnTo>
                  <a:pt x="391913" y="441999"/>
                </a:lnTo>
                <a:lnTo>
                  <a:pt x="378549" y="445878"/>
                </a:lnTo>
                <a:lnTo>
                  <a:pt x="366356" y="452704"/>
                </a:lnTo>
                <a:lnTo>
                  <a:pt x="355918" y="462770"/>
                </a:lnTo>
                <a:lnTo>
                  <a:pt x="81222" y="773901"/>
                </a:lnTo>
                <a:lnTo>
                  <a:pt x="53860" y="795163"/>
                </a:lnTo>
                <a:lnTo>
                  <a:pt x="21522" y="802578"/>
                </a:lnTo>
                <a:lnTo>
                  <a:pt x="0" y="798565"/>
                </a:lnTo>
                <a:lnTo>
                  <a:pt x="0" y="620968"/>
                </a:lnTo>
                <a:lnTo>
                  <a:pt x="274758" y="374773"/>
                </a:lnTo>
                <a:lnTo>
                  <a:pt x="283440" y="364756"/>
                </a:lnTo>
                <a:lnTo>
                  <a:pt x="290366" y="353560"/>
                </a:lnTo>
                <a:lnTo>
                  <a:pt x="294950" y="341185"/>
                </a:lnTo>
                <a:lnTo>
                  <a:pt x="296609" y="327632"/>
                </a:lnTo>
                <a:lnTo>
                  <a:pt x="296609" y="280491"/>
                </a:lnTo>
                <a:lnTo>
                  <a:pt x="299437" y="254710"/>
                </a:lnTo>
                <a:lnTo>
                  <a:pt x="320313" y="206685"/>
                </a:lnTo>
                <a:lnTo>
                  <a:pt x="530724" y="7071"/>
                </a:lnTo>
                <a:lnTo>
                  <a:pt x="538723" y="1767"/>
                </a:lnTo>
                <a:lnTo>
                  <a:pt x="54789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97995" y="6335268"/>
            <a:ext cx="424180" cy="422275"/>
          </a:xfrm>
          <a:custGeom>
            <a:avLst/>
            <a:gdLst/>
            <a:ahLst/>
            <a:cxnLst/>
            <a:rect l="l" t="t" r="r" b="b"/>
            <a:pathLst>
              <a:path w="424179" h="422275">
                <a:moveTo>
                  <a:pt x="211835" y="0"/>
                </a:moveTo>
                <a:lnTo>
                  <a:pt x="163272" y="5574"/>
                </a:lnTo>
                <a:lnTo>
                  <a:pt x="118687" y="21453"/>
                </a:lnTo>
                <a:lnTo>
                  <a:pt x="79354" y="46370"/>
                </a:lnTo>
                <a:lnTo>
                  <a:pt x="46546" y="79057"/>
                </a:lnTo>
                <a:lnTo>
                  <a:pt x="21535" y="118248"/>
                </a:lnTo>
                <a:lnTo>
                  <a:pt x="5596" y="162676"/>
                </a:lnTo>
                <a:lnTo>
                  <a:pt x="0" y="211073"/>
                </a:lnTo>
                <a:lnTo>
                  <a:pt x="5596" y="259471"/>
                </a:lnTo>
                <a:lnTo>
                  <a:pt x="21535" y="303899"/>
                </a:lnTo>
                <a:lnTo>
                  <a:pt x="46546" y="343090"/>
                </a:lnTo>
                <a:lnTo>
                  <a:pt x="79354" y="375777"/>
                </a:lnTo>
                <a:lnTo>
                  <a:pt x="118687" y="400694"/>
                </a:lnTo>
                <a:lnTo>
                  <a:pt x="163272" y="416573"/>
                </a:lnTo>
                <a:lnTo>
                  <a:pt x="211835" y="422147"/>
                </a:lnTo>
                <a:lnTo>
                  <a:pt x="260399" y="416573"/>
                </a:lnTo>
                <a:lnTo>
                  <a:pt x="304984" y="400694"/>
                </a:lnTo>
                <a:lnTo>
                  <a:pt x="344317" y="375777"/>
                </a:lnTo>
                <a:lnTo>
                  <a:pt x="377125" y="343090"/>
                </a:lnTo>
                <a:lnTo>
                  <a:pt x="402136" y="303899"/>
                </a:lnTo>
                <a:lnTo>
                  <a:pt x="418075" y="259471"/>
                </a:lnTo>
                <a:lnTo>
                  <a:pt x="423672" y="211073"/>
                </a:lnTo>
                <a:lnTo>
                  <a:pt x="418075" y="162676"/>
                </a:lnTo>
                <a:lnTo>
                  <a:pt x="402136" y="118248"/>
                </a:lnTo>
                <a:lnTo>
                  <a:pt x="377125" y="79057"/>
                </a:lnTo>
                <a:lnTo>
                  <a:pt x="344317" y="46370"/>
                </a:lnTo>
                <a:lnTo>
                  <a:pt x="304984" y="21453"/>
                </a:lnTo>
                <a:lnTo>
                  <a:pt x="260399" y="5574"/>
                </a:lnTo>
                <a:lnTo>
                  <a:pt x="211835" y="0"/>
                </a:lnTo>
                <a:close/>
              </a:path>
            </a:pathLst>
          </a:custGeom>
          <a:solidFill>
            <a:srgbClr val="F49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03605"/>
            <a:ext cx="820229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291" y="2574035"/>
            <a:ext cx="10540365" cy="335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8274" y="6632737"/>
            <a:ext cx="5626100" cy="179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80038" y="6421917"/>
            <a:ext cx="302895" cy="261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A3838"/>
                </a:solidFill>
                <a:latin typeface="Microsoft YaHei"/>
                <a:cs typeface="Microsoft YaHei"/>
              </a:defRPr>
            </a:lvl1pPr>
          </a:lstStyle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unsplash.com/s/photos/food?utm_source=unsplash&amp;utm_medium=referral&amp;utm_content=creditCopyText" TargetMode="External"/><Relationship Id="rId4" Type="http://schemas.openxmlformats.org/officeDocument/2006/relationships/hyperlink" Target="https://unsplash.com/%40pwign?utm_source=unsplash&amp;utm_medium=referral&amp;utm_content=creditCopyTex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0/folders/1LFUr3fASk31GtbXyxDwHXa8PZu1AlRl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%40pwign?utm_source=unsplash&amp;utm_medium=referral&amp;utm_content=creditCopyTex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hyperlink" Target="https://unsplash.com/s/photos/food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1219199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6" y="3337559"/>
              <a:ext cx="8097011" cy="21457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893934" y="23876"/>
            <a:ext cx="221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Anh</a:t>
            </a:r>
            <a:r>
              <a:rPr sz="12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Nguyen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on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/>
              </a:rPr>
              <a:t>Unsplash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Microsoft YaHei"/>
                <a:cs typeface="Microsoft YaHei"/>
              </a:rPr>
              <a:t>將愛心傳遞到每一位孩童上</a:t>
            </a:r>
            <a:endParaRPr sz="4400">
              <a:latin typeface="Microsoft YaHei"/>
              <a:cs typeface="Microsoft Ya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943855"/>
            <a:ext cx="12193905" cy="1914525"/>
            <a:chOff x="0" y="4943855"/>
            <a:chExt cx="12193905" cy="191452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1048" y="4943855"/>
              <a:ext cx="1847088" cy="5257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843015"/>
              <a:ext cx="1252727" cy="10149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595872"/>
              <a:ext cx="12193905" cy="262255"/>
            </a:xfrm>
            <a:custGeom>
              <a:avLst/>
              <a:gdLst/>
              <a:ahLst/>
              <a:cxnLst/>
              <a:rect l="l" t="t" r="r" b="b"/>
              <a:pathLst>
                <a:path w="12193905" h="262254">
                  <a:moveTo>
                    <a:pt x="1219352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12193524" y="262127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282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2315" y="302420"/>
            <a:ext cx="7002575" cy="30693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7865" marR="5080" indent="-685800">
              <a:lnSpc>
                <a:spcPct val="126499"/>
              </a:lnSpc>
              <a:spcBef>
                <a:spcPts val="95"/>
              </a:spcBef>
            </a:pPr>
            <a:r>
              <a:rPr lang="zh-TW" altLang="en-US" sz="5400" b="1" spc="-10" dirty="0">
                <a:solidFill>
                  <a:srgbClr val="FF0000"/>
                </a:solidFill>
                <a:latin typeface="Microsoft YaHei"/>
                <a:cs typeface="Microsoft YaHei"/>
              </a:rPr>
              <a:t>大竹國小宣導</a:t>
            </a:r>
            <a:r>
              <a:rPr lang="en-US" altLang="zh-TW" sz="5400" b="1" spc="-10" dirty="0">
                <a:solidFill>
                  <a:srgbClr val="FF0000"/>
                </a:solidFill>
                <a:latin typeface="Microsoft YaHei"/>
                <a:cs typeface="Microsoft YaHei"/>
              </a:rPr>
              <a:t>-</a:t>
            </a:r>
            <a:r>
              <a:rPr lang="zh-TW" altLang="en-US" sz="5400" b="1" spc="-10" dirty="0">
                <a:solidFill>
                  <a:srgbClr val="FF0000"/>
                </a:solidFill>
                <a:latin typeface="Microsoft YaHei"/>
                <a:cs typeface="Microsoft YaHei"/>
              </a:rPr>
              <a:t>家長</a:t>
            </a:r>
            <a:endParaRPr lang="en-US" altLang="zh-TW" sz="5400" b="1" spc="-10" dirty="0">
              <a:solidFill>
                <a:srgbClr val="059F36"/>
              </a:solidFill>
              <a:latin typeface="Microsoft YaHei"/>
              <a:cs typeface="Microsoft YaHei"/>
            </a:endParaRPr>
          </a:p>
          <a:p>
            <a:pPr marL="697865" marR="5080" indent="-685800">
              <a:lnSpc>
                <a:spcPct val="126499"/>
              </a:lnSpc>
              <a:spcBef>
                <a:spcPts val="95"/>
              </a:spcBef>
            </a:pPr>
            <a:r>
              <a:rPr sz="5400" b="1" spc="-10" dirty="0" err="1">
                <a:solidFill>
                  <a:srgbClr val="059F36"/>
                </a:solidFill>
                <a:latin typeface="Microsoft YaHei"/>
                <a:cs typeface="Microsoft YaHei"/>
              </a:rPr>
              <a:t>彰化縣數位幸福餐劵</a:t>
            </a:r>
            <a:endParaRPr lang="en-US" altLang="zh-TW" sz="5400" b="1" spc="-10" dirty="0">
              <a:solidFill>
                <a:srgbClr val="059F36"/>
              </a:solidFill>
              <a:latin typeface="Microsoft YaHei"/>
              <a:cs typeface="Microsoft YaHei"/>
            </a:endParaRPr>
          </a:p>
          <a:p>
            <a:pPr marL="697865" marR="5080" indent="-685800">
              <a:lnSpc>
                <a:spcPct val="126499"/>
              </a:lnSpc>
              <a:spcBef>
                <a:spcPts val="95"/>
              </a:spcBef>
            </a:pPr>
            <a:r>
              <a:rPr sz="5400" b="1" spc="-10" dirty="0" err="1">
                <a:solidFill>
                  <a:srgbClr val="3A3838"/>
                </a:solidFill>
                <a:latin typeface="Microsoft YaHei"/>
                <a:cs typeface="Microsoft YaHei"/>
              </a:rPr>
              <a:t>輕鬆領取好方便</a:t>
            </a:r>
            <a:endParaRPr sz="5400" dirty="0">
              <a:latin typeface="Microsoft YaHei"/>
              <a:cs typeface="Microsoft Ya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385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示，如經發現本公司保留法律追訴權利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54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，未經授權不得對外公佈或向第三方揭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274" y="6647267"/>
            <a:ext cx="16002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簡報內容為一卡通票證版權所有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974" y="6647267"/>
            <a:ext cx="1143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本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1744" y="3328161"/>
            <a:ext cx="3274060" cy="3036570"/>
            <a:chOff x="1761744" y="3328161"/>
            <a:chExt cx="3274060" cy="303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1744" y="3909059"/>
              <a:ext cx="3273552" cy="24551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84270" y="6060185"/>
              <a:ext cx="497205" cy="193675"/>
            </a:xfrm>
            <a:custGeom>
              <a:avLst/>
              <a:gdLst/>
              <a:ahLst/>
              <a:cxnLst/>
              <a:rect l="l" t="t" r="r" b="b"/>
              <a:pathLst>
                <a:path w="497204" h="193675">
                  <a:moveTo>
                    <a:pt x="0" y="193547"/>
                  </a:moveTo>
                  <a:lnTo>
                    <a:pt x="496824" y="193547"/>
                  </a:lnTo>
                  <a:lnTo>
                    <a:pt x="496824" y="0"/>
                  </a:lnTo>
                  <a:lnTo>
                    <a:pt x="0" y="0"/>
                  </a:lnTo>
                  <a:lnTo>
                    <a:pt x="0" y="193547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1152" y="3334511"/>
              <a:ext cx="355600" cy="551815"/>
            </a:xfrm>
            <a:custGeom>
              <a:avLst/>
              <a:gdLst/>
              <a:ahLst/>
              <a:cxnLst/>
              <a:rect l="l" t="t" r="r" b="b"/>
              <a:pathLst>
                <a:path w="355600" h="551814">
                  <a:moveTo>
                    <a:pt x="266319" y="0"/>
                  </a:moveTo>
                  <a:lnTo>
                    <a:pt x="88773" y="0"/>
                  </a:lnTo>
                  <a:lnTo>
                    <a:pt x="88773" y="374142"/>
                  </a:lnTo>
                  <a:lnTo>
                    <a:pt x="0" y="374142"/>
                  </a:lnTo>
                  <a:lnTo>
                    <a:pt x="177546" y="551688"/>
                  </a:lnTo>
                  <a:lnTo>
                    <a:pt x="355092" y="374142"/>
                  </a:lnTo>
                  <a:lnTo>
                    <a:pt x="266319" y="374142"/>
                  </a:lnTo>
                  <a:lnTo>
                    <a:pt x="2663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1152" y="3334511"/>
              <a:ext cx="355600" cy="551815"/>
            </a:xfrm>
            <a:custGeom>
              <a:avLst/>
              <a:gdLst/>
              <a:ahLst/>
              <a:cxnLst/>
              <a:rect l="l" t="t" r="r" b="b"/>
              <a:pathLst>
                <a:path w="355600" h="551814">
                  <a:moveTo>
                    <a:pt x="0" y="374142"/>
                  </a:moveTo>
                  <a:lnTo>
                    <a:pt x="88773" y="374142"/>
                  </a:lnTo>
                  <a:lnTo>
                    <a:pt x="88773" y="0"/>
                  </a:lnTo>
                  <a:lnTo>
                    <a:pt x="266319" y="0"/>
                  </a:lnTo>
                  <a:lnTo>
                    <a:pt x="266319" y="374142"/>
                  </a:lnTo>
                  <a:lnTo>
                    <a:pt x="355092" y="374142"/>
                  </a:lnTo>
                  <a:lnTo>
                    <a:pt x="177546" y="551688"/>
                  </a:lnTo>
                  <a:lnTo>
                    <a:pt x="0" y="37414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萊爾富超商</a:t>
            </a:r>
            <a:r>
              <a:rPr sz="3600" spc="-30" dirty="0"/>
              <a:t>KIOSK</a:t>
            </a:r>
            <a:r>
              <a:rPr sz="3600" dirty="0"/>
              <a:t>領取流程</a:t>
            </a:r>
            <a:r>
              <a:rPr sz="3600" spc="-25" dirty="0"/>
              <a:t>(2)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1673351" y="1112519"/>
            <a:ext cx="3251200" cy="2152015"/>
            <a:chOff x="1673351" y="1112519"/>
            <a:chExt cx="3251200" cy="21520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3351" y="1112519"/>
              <a:ext cx="3250692" cy="21518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86889" y="1692401"/>
              <a:ext cx="584200" cy="497205"/>
            </a:xfrm>
            <a:custGeom>
              <a:avLst/>
              <a:gdLst/>
              <a:ahLst/>
              <a:cxnLst/>
              <a:rect l="l" t="t" r="r" b="b"/>
              <a:pathLst>
                <a:path w="584200" h="497205">
                  <a:moveTo>
                    <a:pt x="0" y="496824"/>
                  </a:moveTo>
                  <a:lnTo>
                    <a:pt x="583692" y="496824"/>
                  </a:lnTo>
                  <a:lnTo>
                    <a:pt x="583692" y="0"/>
                  </a:lnTo>
                  <a:lnTo>
                    <a:pt x="0" y="0"/>
                  </a:lnTo>
                  <a:lnTo>
                    <a:pt x="0" y="496824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464175" y="3184398"/>
            <a:ext cx="575945" cy="530225"/>
            <a:chOff x="5464175" y="3184398"/>
            <a:chExt cx="575945" cy="530225"/>
          </a:xfrm>
        </p:grpSpPr>
        <p:sp>
          <p:nvSpPr>
            <p:cNvPr id="12" name="object 12"/>
            <p:cNvSpPr/>
            <p:nvPr/>
          </p:nvSpPr>
          <p:spPr>
            <a:xfrm>
              <a:off x="5470525" y="3190748"/>
              <a:ext cx="563245" cy="517525"/>
            </a:xfrm>
            <a:custGeom>
              <a:avLst/>
              <a:gdLst/>
              <a:ahLst/>
              <a:cxnLst/>
              <a:rect l="l" t="t" r="r" b="b"/>
              <a:pathLst>
                <a:path w="563245" h="517525">
                  <a:moveTo>
                    <a:pt x="271145" y="0"/>
                  </a:moveTo>
                  <a:lnTo>
                    <a:pt x="337058" y="80137"/>
                  </a:lnTo>
                  <a:lnTo>
                    <a:pt x="0" y="356997"/>
                  </a:lnTo>
                  <a:lnTo>
                    <a:pt x="131699" y="517397"/>
                  </a:lnTo>
                  <a:lnTo>
                    <a:pt x="468757" y="240537"/>
                  </a:lnTo>
                  <a:lnTo>
                    <a:pt x="534542" y="320675"/>
                  </a:lnTo>
                  <a:lnTo>
                    <a:pt x="563245" y="28701"/>
                  </a:lnTo>
                  <a:lnTo>
                    <a:pt x="2711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70525" y="3190748"/>
              <a:ext cx="563245" cy="517525"/>
            </a:xfrm>
            <a:custGeom>
              <a:avLst/>
              <a:gdLst/>
              <a:ahLst/>
              <a:cxnLst/>
              <a:rect l="l" t="t" r="r" b="b"/>
              <a:pathLst>
                <a:path w="563245" h="517525">
                  <a:moveTo>
                    <a:pt x="534542" y="320675"/>
                  </a:moveTo>
                  <a:lnTo>
                    <a:pt x="468757" y="240537"/>
                  </a:lnTo>
                  <a:lnTo>
                    <a:pt x="131699" y="517397"/>
                  </a:lnTo>
                  <a:lnTo>
                    <a:pt x="0" y="356997"/>
                  </a:lnTo>
                  <a:lnTo>
                    <a:pt x="337058" y="80137"/>
                  </a:lnTo>
                  <a:lnTo>
                    <a:pt x="271145" y="0"/>
                  </a:lnTo>
                  <a:lnTo>
                    <a:pt x="563245" y="28701"/>
                  </a:lnTo>
                  <a:lnTo>
                    <a:pt x="534542" y="3206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987283" y="1094232"/>
            <a:ext cx="3023870" cy="2188845"/>
            <a:chOff x="7987283" y="1094232"/>
            <a:chExt cx="3023870" cy="2188845"/>
          </a:xfrm>
        </p:grpSpPr>
        <p:sp>
          <p:nvSpPr>
            <p:cNvPr id="15" name="object 15"/>
            <p:cNvSpPr/>
            <p:nvPr/>
          </p:nvSpPr>
          <p:spPr>
            <a:xfrm>
              <a:off x="8414003" y="1636776"/>
              <a:ext cx="573405" cy="376555"/>
            </a:xfrm>
            <a:custGeom>
              <a:avLst/>
              <a:gdLst/>
              <a:ahLst/>
              <a:cxnLst/>
              <a:rect l="l" t="t" r="r" b="b"/>
              <a:pathLst>
                <a:path w="573404" h="376555">
                  <a:moveTo>
                    <a:pt x="0" y="376427"/>
                  </a:moveTo>
                  <a:lnTo>
                    <a:pt x="573024" y="376427"/>
                  </a:lnTo>
                  <a:lnTo>
                    <a:pt x="573024" y="0"/>
                  </a:lnTo>
                  <a:lnTo>
                    <a:pt x="0" y="0"/>
                  </a:lnTo>
                  <a:lnTo>
                    <a:pt x="0" y="37642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7283" y="1094232"/>
              <a:ext cx="3023616" cy="218846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75920" y="1198245"/>
            <a:ext cx="241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5.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920" y="1502740"/>
            <a:ext cx="534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latin typeface="Microsoft JhengHei"/>
                <a:cs typeface="Microsoft JhengHei"/>
              </a:rPr>
              <a:t>點選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920" y="1808226"/>
            <a:ext cx="1043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Microsoft JhengHei"/>
                <a:cs typeface="Microsoft JhengHei"/>
              </a:rPr>
              <a:t>靠卡感應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2379" y="4004564"/>
            <a:ext cx="104521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6.</a:t>
            </a:r>
            <a:endParaRPr sz="2000">
              <a:latin typeface="Microsoft JhengHei"/>
              <a:cs typeface="Microsoft JhengHe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5" dirty="0">
                <a:latin typeface="Microsoft JhengHei"/>
                <a:cs typeface="Microsoft JhengHei"/>
              </a:rPr>
              <a:t>將卡片置</a:t>
            </a:r>
            <a:r>
              <a:rPr sz="2000" b="1" dirty="0">
                <a:latin typeface="Microsoft JhengHei"/>
                <a:cs typeface="Microsoft JhengHei"/>
              </a:rPr>
              <a:t>於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左側</a:t>
            </a:r>
            <a:r>
              <a:rPr sz="2000" b="1" spc="-50" dirty="0">
                <a:latin typeface="Microsoft JhengHei"/>
                <a:cs typeface="Microsoft JhengHei"/>
              </a:rPr>
              <a:t>感</a:t>
            </a:r>
            <a:r>
              <a:rPr sz="2000" b="1" spc="-15" dirty="0">
                <a:latin typeface="Microsoft JhengHei"/>
                <a:cs typeface="Microsoft JhengHei"/>
              </a:rPr>
              <a:t>應區並點選下一步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3598" y="1216608"/>
            <a:ext cx="241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7.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3598" y="1521968"/>
            <a:ext cx="10439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Microsoft JhengHei"/>
                <a:cs typeface="Microsoft JhengHei"/>
              </a:rPr>
              <a:t>選擇印製</a:t>
            </a:r>
            <a:r>
              <a:rPr sz="2000" b="1" dirty="0">
                <a:latin typeface="Microsoft JhengHei"/>
                <a:cs typeface="Microsoft JhengHei"/>
              </a:rPr>
              <a:t>份數</a:t>
            </a:r>
            <a:r>
              <a:rPr sz="2000" b="1" spc="-50" dirty="0">
                <a:latin typeface="Microsoft JhengHei"/>
                <a:cs typeface="Microsoft JhengHei"/>
              </a:rPr>
              <a:t>1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54363" y="4295435"/>
            <a:ext cx="254635" cy="3390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2000" b="1" spc="-50" dirty="0">
                <a:latin typeface="Microsoft JhengHei"/>
                <a:cs typeface="Microsoft JhengHei"/>
              </a:rPr>
              <a:t>，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70650" y="3997197"/>
            <a:ext cx="12979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8.</a:t>
            </a:r>
            <a:endParaRPr sz="2000">
              <a:latin typeface="Microsoft JhengHei"/>
              <a:cs typeface="Microsoft JhengHe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5" dirty="0">
                <a:latin typeface="Microsoft JhengHei"/>
                <a:cs typeface="Microsoft JhengHei"/>
              </a:rPr>
              <a:t>取得小白單</a:t>
            </a:r>
            <a:r>
              <a:rPr sz="2000" b="1" spc="-10" dirty="0">
                <a:latin typeface="Microsoft JhengHei"/>
                <a:cs typeface="Microsoft JhengHei"/>
              </a:rPr>
              <a:t>並攜帶小白單至櫃台兌</a:t>
            </a:r>
            <a:r>
              <a:rPr sz="2000" b="1" spc="-20" dirty="0">
                <a:latin typeface="Microsoft JhengHei"/>
                <a:cs typeface="Microsoft JhengHei"/>
              </a:rPr>
              <a:t>換餐點。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953756" y="3422650"/>
            <a:ext cx="3023870" cy="2863850"/>
            <a:chOff x="7953756" y="3422650"/>
            <a:chExt cx="3023870" cy="2863850"/>
          </a:xfrm>
        </p:grpSpPr>
        <p:sp>
          <p:nvSpPr>
            <p:cNvPr id="26" name="object 26"/>
            <p:cNvSpPr/>
            <p:nvPr/>
          </p:nvSpPr>
          <p:spPr>
            <a:xfrm>
              <a:off x="9465564" y="3429000"/>
              <a:ext cx="353695" cy="541020"/>
            </a:xfrm>
            <a:custGeom>
              <a:avLst/>
              <a:gdLst/>
              <a:ahLst/>
              <a:cxnLst/>
              <a:rect l="l" t="t" r="r" b="b"/>
              <a:pathLst>
                <a:path w="353695" h="541020">
                  <a:moveTo>
                    <a:pt x="265175" y="0"/>
                  </a:moveTo>
                  <a:lnTo>
                    <a:pt x="88391" y="0"/>
                  </a:lnTo>
                  <a:lnTo>
                    <a:pt x="88391" y="364236"/>
                  </a:lnTo>
                  <a:lnTo>
                    <a:pt x="0" y="364236"/>
                  </a:lnTo>
                  <a:lnTo>
                    <a:pt x="176783" y="541019"/>
                  </a:lnTo>
                  <a:lnTo>
                    <a:pt x="353567" y="364236"/>
                  </a:lnTo>
                  <a:lnTo>
                    <a:pt x="265175" y="364236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65564" y="3429000"/>
              <a:ext cx="353695" cy="541020"/>
            </a:xfrm>
            <a:custGeom>
              <a:avLst/>
              <a:gdLst/>
              <a:ahLst/>
              <a:cxnLst/>
              <a:rect l="l" t="t" r="r" b="b"/>
              <a:pathLst>
                <a:path w="353695" h="541020">
                  <a:moveTo>
                    <a:pt x="0" y="364236"/>
                  </a:moveTo>
                  <a:lnTo>
                    <a:pt x="88391" y="364236"/>
                  </a:lnTo>
                  <a:lnTo>
                    <a:pt x="88391" y="0"/>
                  </a:lnTo>
                  <a:lnTo>
                    <a:pt x="265175" y="0"/>
                  </a:lnTo>
                  <a:lnTo>
                    <a:pt x="265175" y="364236"/>
                  </a:lnTo>
                  <a:lnTo>
                    <a:pt x="353567" y="364236"/>
                  </a:lnTo>
                  <a:lnTo>
                    <a:pt x="176783" y="541019"/>
                  </a:lnTo>
                  <a:lnTo>
                    <a:pt x="0" y="3642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3756" y="4012691"/>
              <a:ext cx="3023616" cy="2273808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3605"/>
            <a:ext cx="5973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萊爾富超商手輸卡號領取流程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864108" y="2385060"/>
            <a:ext cx="4401820" cy="3301365"/>
            <a:chOff x="864108" y="2385060"/>
            <a:chExt cx="4401820" cy="3301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108" y="2385060"/>
              <a:ext cx="4401312" cy="3300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30502" y="5179314"/>
              <a:ext cx="713740" cy="361315"/>
            </a:xfrm>
            <a:custGeom>
              <a:avLst/>
              <a:gdLst/>
              <a:ahLst/>
              <a:cxnLst/>
              <a:rect l="l" t="t" r="r" b="b"/>
              <a:pathLst>
                <a:path w="713739" h="361314">
                  <a:moveTo>
                    <a:pt x="0" y="361188"/>
                  </a:moveTo>
                  <a:lnTo>
                    <a:pt x="713232" y="361188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580634" y="3707638"/>
            <a:ext cx="718820" cy="509905"/>
            <a:chOff x="5580634" y="3707638"/>
            <a:chExt cx="718820" cy="509905"/>
          </a:xfrm>
        </p:grpSpPr>
        <p:sp>
          <p:nvSpPr>
            <p:cNvPr id="7" name="object 7"/>
            <p:cNvSpPr/>
            <p:nvPr/>
          </p:nvSpPr>
          <p:spPr>
            <a:xfrm>
              <a:off x="5586984" y="3713988"/>
              <a:ext cx="706120" cy="497205"/>
            </a:xfrm>
            <a:custGeom>
              <a:avLst/>
              <a:gdLst/>
              <a:ahLst/>
              <a:cxnLst/>
              <a:rect l="l" t="t" r="r" b="b"/>
              <a:pathLst>
                <a:path w="706120" h="497204">
                  <a:moveTo>
                    <a:pt x="457200" y="0"/>
                  </a:moveTo>
                  <a:lnTo>
                    <a:pt x="457200" y="124206"/>
                  </a:lnTo>
                  <a:lnTo>
                    <a:pt x="0" y="124206"/>
                  </a:lnTo>
                  <a:lnTo>
                    <a:pt x="0" y="372618"/>
                  </a:lnTo>
                  <a:lnTo>
                    <a:pt x="457200" y="372618"/>
                  </a:lnTo>
                  <a:lnTo>
                    <a:pt x="457200" y="496824"/>
                  </a:lnTo>
                  <a:lnTo>
                    <a:pt x="705612" y="24841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86984" y="3713988"/>
              <a:ext cx="706120" cy="497205"/>
            </a:xfrm>
            <a:custGeom>
              <a:avLst/>
              <a:gdLst/>
              <a:ahLst/>
              <a:cxnLst/>
              <a:rect l="l" t="t" r="r" b="b"/>
              <a:pathLst>
                <a:path w="706120" h="497204">
                  <a:moveTo>
                    <a:pt x="457200" y="496824"/>
                  </a:moveTo>
                  <a:lnTo>
                    <a:pt x="457200" y="372618"/>
                  </a:lnTo>
                  <a:lnTo>
                    <a:pt x="0" y="372618"/>
                  </a:lnTo>
                  <a:lnTo>
                    <a:pt x="0" y="124206"/>
                  </a:lnTo>
                  <a:lnTo>
                    <a:pt x="457200" y="124206"/>
                  </a:lnTo>
                  <a:lnTo>
                    <a:pt x="457200" y="0"/>
                  </a:lnTo>
                  <a:lnTo>
                    <a:pt x="705612" y="248412"/>
                  </a:lnTo>
                  <a:lnTo>
                    <a:pt x="457200" y="4968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2847" y="1386027"/>
            <a:ext cx="15525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1.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Microsoft JhengHei"/>
                <a:cs typeface="Microsoft JhengHei"/>
              </a:rPr>
              <a:t>點選手輸卡號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2829" y="1307338"/>
            <a:ext cx="241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2.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2829" y="1612138"/>
            <a:ext cx="18072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Microsoft JhengHei"/>
                <a:cs typeface="Microsoft JhengHei"/>
              </a:rPr>
              <a:t>輸入學生證上之卡號及學號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20256" y="2385060"/>
            <a:ext cx="4401820" cy="3299460"/>
            <a:chOff x="6620256" y="2385060"/>
            <a:chExt cx="4401820" cy="329946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0256" y="2385060"/>
              <a:ext cx="4401311" cy="32994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280654" y="2742438"/>
              <a:ext cx="1205865" cy="2601595"/>
            </a:xfrm>
            <a:custGeom>
              <a:avLst/>
              <a:gdLst/>
              <a:ahLst/>
              <a:cxnLst/>
              <a:rect l="l" t="t" r="r" b="b"/>
              <a:pathLst>
                <a:path w="1205865" h="2601595">
                  <a:moveTo>
                    <a:pt x="541020" y="2601468"/>
                  </a:moveTo>
                  <a:lnTo>
                    <a:pt x="1141476" y="2601468"/>
                  </a:lnTo>
                  <a:lnTo>
                    <a:pt x="1141476" y="2322576"/>
                  </a:lnTo>
                  <a:lnTo>
                    <a:pt x="541020" y="2322576"/>
                  </a:lnTo>
                  <a:lnTo>
                    <a:pt x="541020" y="2601468"/>
                  </a:lnTo>
                  <a:close/>
                </a:path>
                <a:path w="1205865" h="2601595">
                  <a:moveTo>
                    <a:pt x="0" y="836676"/>
                  </a:moveTo>
                  <a:lnTo>
                    <a:pt x="1205483" y="836676"/>
                  </a:lnTo>
                  <a:lnTo>
                    <a:pt x="1205483" y="0"/>
                  </a:lnTo>
                  <a:lnTo>
                    <a:pt x="0" y="0"/>
                  </a:lnTo>
                  <a:lnTo>
                    <a:pt x="0" y="83667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3605"/>
            <a:ext cx="5515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全家超商手輸卡號領取流程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940308" y="2324150"/>
            <a:ext cx="4866640" cy="3281045"/>
            <a:chOff x="940308" y="2324150"/>
            <a:chExt cx="4866640" cy="3281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0308" y="2324150"/>
              <a:ext cx="4866132" cy="32809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73958" y="3713225"/>
              <a:ext cx="652780" cy="548640"/>
            </a:xfrm>
            <a:custGeom>
              <a:avLst/>
              <a:gdLst/>
              <a:ahLst/>
              <a:cxnLst/>
              <a:rect l="l" t="t" r="r" b="b"/>
              <a:pathLst>
                <a:path w="652779" h="548639">
                  <a:moveTo>
                    <a:pt x="0" y="548640"/>
                  </a:moveTo>
                  <a:lnTo>
                    <a:pt x="652272" y="548640"/>
                  </a:lnTo>
                  <a:lnTo>
                    <a:pt x="652272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960109" y="3843273"/>
            <a:ext cx="599440" cy="427355"/>
            <a:chOff x="5960109" y="3843273"/>
            <a:chExt cx="599440" cy="427355"/>
          </a:xfrm>
        </p:grpSpPr>
        <p:sp>
          <p:nvSpPr>
            <p:cNvPr id="7" name="object 7"/>
            <p:cNvSpPr/>
            <p:nvPr/>
          </p:nvSpPr>
          <p:spPr>
            <a:xfrm>
              <a:off x="5966459" y="3849623"/>
              <a:ext cx="586740" cy="414655"/>
            </a:xfrm>
            <a:custGeom>
              <a:avLst/>
              <a:gdLst/>
              <a:ahLst/>
              <a:cxnLst/>
              <a:rect l="l" t="t" r="r" b="b"/>
              <a:pathLst>
                <a:path w="586740" h="414654">
                  <a:moveTo>
                    <a:pt x="379475" y="0"/>
                  </a:moveTo>
                  <a:lnTo>
                    <a:pt x="379475" y="103631"/>
                  </a:lnTo>
                  <a:lnTo>
                    <a:pt x="0" y="103631"/>
                  </a:lnTo>
                  <a:lnTo>
                    <a:pt x="0" y="310895"/>
                  </a:lnTo>
                  <a:lnTo>
                    <a:pt x="379475" y="310895"/>
                  </a:lnTo>
                  <a:lnTo>
                    <a:pt x="379475" y="414527"/>
                  </a:lnTo>
                  <a:lnTo>
                    <a:pt x="586739" y="207263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6459" y="3849623"/>
              <a:ext cx="586740" cy="414655"/>
            </a:xfrm>
            <a:custGeom>
              <a:avLst/>
              <a:gdLst/>
              <a:ahLst/>
              <a:cxnLst/>
              <a:rect l="l" t="t" r="r" b="b"/>
              <a:pathLst>
                <a:path w="586740" h="414654">
                  <a:moveTo>
                    <a:pt x="379475" y="414527"/>
                  </a:moveTo>
                  <a:lnTo>
                    <a:pt x="379475" y="310895"/>
                  </a:lnTo>
                  <a:lnTo>
                    <a:pt x="0" y="310895"/>
                  </a:lnTo>
                  <a:lnTo>
                    <a:pt x="0" y="103631"/>
                  </a:lnTo>
                  <a:lnTo>
                    <a:pt x="379475" y="103631"/>
                  </a:lnTo>
                  <a:lnTo>
                    <a:pt x="379475" y="0"/>
                  </a:lnTo>
                  <a:lnTo>
                    <a:pt x="586739" y="207263"/>
                  </a:lnTo>
                  <a:lnTo>
                    <a:pt x="379475" y="41452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810756" y="2308860"/>
            <a:ext cx="4441190" cy="3282950"/>
            <a:chOff x="6810756" y="2308860"/>
            <a:chExt cx="4441190" cy="3282950"/>
          </a:xfrm>
        </p:grpSpPr>
        <p:sp>
          <p:nvSpPr>
            <p:cNvPr id="10" name="object 10"/>
            <p:cNvSpPr/>
            <p:nvPr/>
          </p:nvSpPr>
          <p:spPr>
            <a:xfrm>
              <a:off x="10204704" y="4864608"/>
              <a:ext cx="690880" cy="326390"/>
            </a:xfrm>
            <a:custGeom>
              <a:avLst/>
              <a:gdLst/>
              <a:ahLst/>
              <a:cxnLst/>
              <a:rect l="l" t="t" r="r" b="b"/>
              <a:pathLst>
                <a:path w="690879" h="326389">
                  <a:moveTo>
                    <a:pt x="0" y="326136"/>
                  </a:moveTo>
                  <a:lnTo>
                    <a:pt x="690372" y="326136"/>
                  </a:lnTo>
                  <a:lnTo>
                    <a:pt x="690372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0756" y="2308860"/>
              <a:ext cx="4440936" cy="32826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11618" y="3135630"/>
              <a:ext cx="2940050" cy="688975"/>
            </a:xfrm>
            <a:custGeom>
              <a:avLst/>
              <a:gdLst/>
              <a:ahLst/>
              <a:cxnLst/>
              <a:rect l="l" t="t" r="r" b="b"/>
              <a:pathLst>
                <a:path w="2940050" h="688975">
                  <a:moveTo>
                    <a:pt x="0" y="688848"/>
                  </a:moveTo>
                  <a:lnTo>
                    <a:pt x="2939796" y="688848"/>
                  </a:lnTo>
                  <a:lnTo>
                    <a:pt x="2939796" y="0"/>
                  </a:lnTo>
                  <a:lnTo>
                    <a:pt x="0" y="0"/>
                  </a:lnTo>
                  <a:lnTo>
                    <a:pt x="0" y="68884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2847" y="1386027"/>
            <a:ext cx="15525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1.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Microsoft JhengHei"/>
                <a:cs typeface="Microsoft JhengHei"/>
              </a:rPr>
              <a:t>點選手動輸入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43776" y="1291844"/>
            <a:ext cx="180721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2.</a:t>
            </a:r>
            <a:endParaRPr sz="200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Microsoft JhengHei"/>
                <a:cs typeface="Microsoft JhengHei"/>
              </a:rPr>
              <a:t>輸入學生證上之卡號及學號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3605"/>
            <a:ext cx="3685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五大超商領取流程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2283" y="1279677"/>
            <a:ext cx="10231120" cy="14585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400"/>
              </a:spcBef>
            </a:pPr>
            <a:r>
              <a:rPr sz="2800" spc="-45" dirty="0">
                <a:solidFill>
                  <a:srgbClr val="3A3838"/>
                </a:solidFill>
                <a:latin typeface="Microsoft YaHei"/>
                <a:cs typeface="Microsoft YaHei"/>
              </a:rPr>
              <a:t>超商領餐影片可參考:</a:t>
            </a:r>
            <a:r>
              <a:rPr sz="2800" spc="-5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2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YaHei"/>
                <a:cs typeface="Microsoft YaHei"/>
                <a:hlinkClick r:id="rId2"/>
              </a:rPr>
              <a:t>https://drive.google.com/drive/u/0/folders/1LFUr3fASk31Gt</a:t>
            </a:r>
            <a:r>
              <a:rPr sz="2800" spc="-10" dirty="0">
                <a:solidFill>
                  <a:srgbClr val="0462C1"/>
                </a:solidFill>
                <a:latin typeface="Microsoft YaHei"/>
                <a:cs typeface="Microsoft YaHei"/>
                <a:hlinkClick r:id="rId2"/>
              </a:rPr>
              <a:t> </a:t>
            </a:r>
            <a:r>
              <a:rPr sz="2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YaHei"/>
                <a:cs typeface="Microsoft YaHei"/>
                <a:hlinkClick r:id="rId2"/>
              </a:rPr>
              <a:t>bXyxDwHXa8PZu1AlRlx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2283" y="3794836"/>
            <a:ext cx="49002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solidFill>
                  <a:srgbClr val="3A3838"/>
                </a:solidFill>
                <a:latin typeface="Microsoft YaHei"/>
                <a:cs typeface="Microsoft YaHei"/>
              </a:rPr>
              <a:t>一卡通客服專線：</a:t>
            </a:r>
            <a:r>
              <a:rPr sz="2800" spc="-20" dirty="0">
                <a:solidFill>
                  <a:srgbClr val="3A3838"/>
                </a:solidFill>
                <a:latin typeface="Microsoft YaHei"/>
                <a:cs typeface="Microsoft YaHei"/>
              </a:rPr>
              <a:t>07-</a:t>
            </a:r>
            <a:r>
              <a:rPr sz="2800" spc="-10" dirty="0">
                <a:solidFill>
                  <a:srgbClr val="3A3838"/>
                </a:solidFill>
                <a:latin typeface="Microsoft YaHei"/>
                <a:cs typeface="Microsoft YaHei"/>
              </a:rPr>
              <a:t>7912000</a:t>
            </a:r>
            <a:endParaRPr sz="2800" dirty="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84102" y="6421018"/>
            <a:ext cx="2451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3A3838"/>
                </a:solidFill>
                <a:latin typeface="Microsoft YaHei"/>
                <a:cs typeface="Microsoft YaHei"/>
              </a:rPr>
              <a:t>27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12191999" cy="68427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93934" y="23876"/>
            <a:ext cx="2219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Anh</a:t>
            </a:r>
            <a:r>
              <a:rPr sz="12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/>
              </a:rPr>
              <a:t>Nguyen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on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Unsplash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342388"/>
            <a:ext cx="12193905" cy="4515739"/>
            <a:chOff x="0" y="2342388"/>
            <a:chExt cx="12193905" cy="4515739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43015"/>
              <a:ext cx="1252727" cy="10149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595872"/>
              <a:ext cx="12193905" cy="262255"/>
            </a:xfrm>
            <a:custGeom>
              <a:avLst/>
              <a:gdLst/>
              <a:ahLst/>
              <a:cxnLst/>
              <a:rect l="l" t="t" r="r" b="b"/>
              <a:pathLst>
                <a:path w="12193905" h="262254">
                  <a:moveTo>
                    <a:pt x="12193524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12193524" y="262127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282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342388"/>
              <a:ext cx="8439911" cy="23500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715" y="2645740"/>
            <a:ext cx="7856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5" dirty="0">
                <a:solidFill>
                  <a:srgbClr val="FFFFFF"/>
                </a:solidFill>
                <a:latin typeface="Microsoft YaHei"/>
                <a:cs typeface="Microsoft YaHei"/>
              </a:rPr>
              <a:t>一起將愛心傳遞到每一位孩童上</a:t>
            </a:r>
            <a:endParaRPr sz="4400">
              <a:latin typeface="Microsoft YaHei"/>
              <a:cs typeface="Microsoft Ya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85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示，如經發現本公司保留法律追訴權利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5474" y="6647267"/>
            <a:ext cx="19431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，未經授權不得對外公佈或向第三方揭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274" y="6647267"/>
            <a:ext cx="16002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簡報內容為一卡通票證版權所有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974" y="6647267"/>
            <a:ext cx="114300" cy="1524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900" b="1" spc="-50" dirty="0">
                <a:solidFill>
                  <a:srgbClr val="FFFFFF"/>
                </a:solidFill>
                <a:latin typeface="Microsoft JhengHei"/>
                <a:cs typeface="Microsoft JhengHei"/>
              </a:rPr>
              <a:t>本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3424" y="1316812"/>
            <a:ext cx="5716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5" dirty="0">
                <a:solidFill>
                  <a:srgbClr val="3A3838"/>
                </a:solidFill>
                <a:latin typeface="Microsoft YaHei"/>
                <a:cs typeface="Microsoft YaHei"/>
              </a:rPr>
              <a:t>簡報結束 敬請指教</a:t>
            </a:r>
            <a:endParaRPr sz="5400" dirty="0">
              <a:latin typeface="Microsoft YaHei"/>
              <a:cs typeface="Microsoft YaHei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2642934-C017-4200-B057-443557B87612}"/>
              </a:ext>
            </a:extLst>
          </p:cNvPr>
          <p:cNvSpPr/>
          <p:nvPr/>
        </p:nvSpPr>
        <p:spPr>
          <a:xfrm>
            <a:off x="1676400" y="4351445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spc="-10" dirty="0">
                <a:solidFill>
                  <a:srgbClr val="FF0000"/>
                </a:solidFill>
                <a:latin typeface="Microsoft YaHei"/>
                <a:cs typeface="Microsoft YaHei"/>
              </a:rPr>
              <a:t>大竹國小</a:t>
            </a:r>
            <a:endParaRPr lang="zh-TW" alt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297" y="167385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超商領取流程及金額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7425" y="771525"/>
            <a:ext cx="11144885" cy="414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A3838"/>
                </a:solidFill>
                <a:latin typeface="Lucida Sans Unicode"/>
                <a:cs typeface="Lucida Sans Unicode"/>
              </a:rPr>
              <a:t>A. </a:t>
            </a:r>
            <a:r>
              <a:rPr sz="2000" b="1" dirty="0">
                <a:solidFill>
                  <a:srgbClr val="3A3838"/>
                </a:solidFill>
                <a:latin typeface="Microsoft YaHei"/>
                <a:cs typeface="Microsoft YaHei"/>
              </a:rPr>
              <a:t>櫃檯</a:t>
            </a:r>
            <a:r>
              <a:rPr sz="2000" dirty="0">
                <a:solidFill>
                  <a:srgbClr val="3A3838"/>
                </a:solidFill>
                <a:latin typeface="Lucida Sans Unicode"/>
                <a:cs typeface="Lucida Sans Unicode"/>
              </a:rPr>
              <a:t>POS</a:t>
            </a:r>
            <a:r>
              <a:rPr sz="2000" b="1" spc="-35" dirty="0">
                <a:solidFill>
                  <a:srgbClr val="3A3838"/>
                </a:solidFill>
                <a:latin typeface="Microsoft YaHei"/>
                <a:cs typeface="Microsoft YaHei"/>
              </a:rPr>
              <a:t>領餐</a:t>
            </a:r>
            <a:endParaRPr sz="20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1800" dirty="0">
                <a:solidFill>
                  <a:srgbClr val="3A3838"/>
                </a:solidFill>
                <a:latin typeface="Lucida Sans Unicode"/>
                <a:cs typeface="Lucida Sans Unicode"/>
              </a:rPr>
              <a:t>7-11</a:t>
            </a:r>
            <a:r>
              <a:rPr sz="1800" spc="-10" dirty="0">
                <a:solidFill>
                  <a:srgbClr val="3A3838"/>
                </a:solidFill>
                <a:latin typeface="Microsoft YaHei"/>
                <a:cs typeface="Microsoft YaHei"/>
              </a:rPr>
              <a:t>、全家、萊爾富、</a:t>
            </a:r>
            <a:r>
              <a:rPr sz="1800" spc="-10" dirty="0">
                <a:solidFill>
                  <a:srgbClr val="3A3838"/>
                </a:solidFill>
                <a:latin typeface="Lucida Sans Unicode"/>
                <a:cs typeface="Lucida Sans Unicode"/>
              </a:rPr>
              <a:t>OK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超商 、楓康超市 </a:t>
            </a:r>
            <a:r>
              <a:rPr sz="1800" spc="-50" dirty="0">
                <a:solidFill>
                  <a:srgbClr val="3A3838"/>
                </a:solidFill>
                <a:latin typeface="Lucida Sans Unicode"/>
                <a:cs typeface="Lucida Sans Unicode"/>
              </a:rPr>
              <a:t>:</a:t>
            </a:r>
            <a:endParaRPr sz="1800">
              <a:latin typeface="Lucida Sans Unicode"/>
              <a:cs typeface="Lucida Sans Unicode"/>
            </a:endParaRPr>
          </a:p>
          <a:p>
            <a:pPr marL="12700" marR="1600835">
              <a:lnSpc>
                <a:spcPct val="106700"/>
              </a:lnSpc>
              <a:spcBef>
                <a:spcPts val="385"/>
              </a:spcBef>
            </a:pP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持一卡通</a:t>
            </a:r>
            <a:r>
              <a:rPr sz="1800" spc="-10" dirty="0">
                <a:solidFill>
                  <a:srgbClr val="3A3838"/>
                </a:solidFill>
                <a:latin typeface="Lucida Sans Unicode"/>
                <a:cs typeface="Lucida Sans Unicode"/>
              </a:rPr>
              <a:t>(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學生證</a:t>
            </a:r>
            <a:r>
              <a:rPr sz="1800" spc="-10" dirty="0">
                <a:solidFill>
                  <a:srgbClr val="3A3838"/>
                </a:solidFill>
                <a:latin typeface="Lucida Sans Unicode"/>
                <a:cs typeface="Lucida Sans Unicode"/>
              </a:rPr>
              <a:t>)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跟餐點至櫃台，告知店員</a:t>
            </a:r>
            <a:r>
              <a:rPr sz="1800" b="1" dirty="0">
                <a:solidFill>
                  <a:srgbClr val="FF0000"/>
                </a:solidFill>
                <a:latin typeface="Microsoft YaHei"/>
                <a:cs typeface="Microsoft YaHei"/>
              </a:rPr>
              <a:t>欲兌領彰化縣數位幸福餐券</a:t>
            </a:r>
            <a:r>
              <a:rPr sz="1800" spc="-5" dirty="0">
                <a:solidFill>
                  <a:srgbClr val="3A3838"/>
                </a:solidFill>
                <a:latin typeface="Microsoft YaHei"/>
                <a:cs typeface="Microsoft YaHei"/>
              </a:rPr>
              <a:t>，請店員協助靠卡領餐。靠卡感應後，依一卡通回傳的領餐資格結果，進行金額折抵並完成領餐。</a:t>
            </a:r>
            <a:endParaRPr sz="18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10" dirty="0">
                <a:solidFill>
                  <a:srgbClr val="3A3838"/>
                </a:solidFill>
                <a:latin typeface="Lucida Sans Unicode"/>
                <a:cs typeface="Lucida Sans Unicode"/>
              </a:rPr>
              <a:t>(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失敗時錯誤訊息會顯示於超商</a:t>
            </a:r>
            <a:r>
              <a:rPr sz="1800" spc="-10" dirty="0">
                <a:solidFill>
                  <a:srgbClr val="3A3838"/>
                </a:solidFill>
                <a:latin typeface="Lucida Sans Unicode"/>
                <a:cs typeface="Lucida Sans Unicode"/>
              </a:rPr>
              <a:t>POS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機台</a:t>
            </a:r>
            <a:r>
              <a:rPr sz="1800" spc="-50" dirty="0">
                <a:solidFill>
                  <a:srgbClr val="3A3838"/>
                </a:solidFill>
                <a:latin typeface="Lucida Sans Unicode"/>
                <a:cs typeface="Lucida Sans Unicode"/>
              </a:rPr>
              <a:t>)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075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A3838"/>
                </a:solidFill>
                <a:latin typeface="Lucida Sans Unicode"/>
                <a:cs typeface="Lucida Sans Unicode"/>
              </a:rPr>
              <a:t>B</a:t>
            </a:r>
            <a:r>
              <a:rPr sz="2000" spc="-5" dirty="0">
                <a:solidFill>
                  <a:srgbClr val="3A3838"/>
                </a:solidFill>
                <a:latin typeface="Lucida Sans Unicode"/>
                <a:cs typeface="Lucida Sans Unicode"/>
              </a:rPr>
              <a:t>. </a:t>
            </a:r>
            <a:r>
              <a:rPr sz="2000" dirty="0">
                <a:solidFill>
                  <a:srgbClr val="3A3838"/>
                </a:solidFill>
                <a:latin typeface="Lucida Sans Unicode"/>
                <a:cs typeface="Lucida Sans Unicode"/>
              </a:rPr>
              <a:t>KIOSK</a:t>
            </a:r>
            <a:r>
              <a:rPr sz="2000" spc="-5" dirty="0">
                <a:solidFill>
                  <a:srgbClr val="3A3838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3A3838"/>
                </a:solidFill>
                <a:latin typeface="Microsoft YaHei"/>
                <a:cs typeface="Microsoft YaHei"/>
              </a:rPr>
              <a:t>小白單領餐</a:t>
            </a:r>
            <a:endParaRPr sz="2000">
              <a:latin typeface="Microsoft YaHei"/>
              <a:cs typeface="Microsoft YaHei"/>
            </a:endParaRPr>
          </a:p>
          <a:p>
            <a:pPr marL="302895" indent="-290195">
              <a:lnSpc>
                <a:spcPct val="100000"/>
              </a:lnSpc>
              <a:spcBef>
                <a:spcPts val="1745"/>
              </a:spcBef>
              <a:buAutoNum type="arabicPeriod"/>
              <a:tabLst>
                <a:tab pos="302895" algn="l"/>
                <a:tab pos="1801495" algn="l"/>
              </a:tabLst>
            </a:pPr>
            <a:r>
              <a:rPr sz="1800" dirty="0">
                <a:solidFill>
                  <a:srgbClr val="3A3838"/>
                </a:solidFill>
                <a:latin typeface="Lucida Sans Unicode"/>
                <a:cs typeface="Lucida Sans Unicode"/>
              </a:rPr>
              <a:t>7-11(ibon</a:t>
            </a:r>
            <a:r>
              <a:rPr sz="1800" spc="-45" dirty="0">
                <a:solidFill>
                  <a:srgbClr val="3A3838"/>
                </a:solidFill>
                <a:latin typeface="Lucida Sans Unicode"/>
                <a:cs typeface="Lucida Sans Unicode"/>
              </a:rPr>
              <a:t>) :</a:t>
            </a:r>
            <a:r>
              <a:rPr sz="1800" dirty="0">
                <a:solidFill>
                  <a:srgbClr val="3A3838"/>
                </a:solidFill>
                <a:latin typeface="Lucida Sans Unicode"/>
                <a:cs typeface="Lucida Sans Unicode"/>
              </a:rPr>
              <a:t>	</a:t>
            </a:r>
            <a:r>
              <a:rPr sz="18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好康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/</a:t>
            </a:r>
            <a:r>
              <a:rPr sz="18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紅利 </a:t>
            </a:r>
            <a:r>
              <a:rPr sz="1800" spc="35" dirty="0">
                <a:latin typeface="Segoe UI Symbol"/>
                <a:cs typeface="Segoe UI Symbol"/>
              </a:rPr>
              <a:t>⭢ </a:t>
            </a:r>
            <a:r>
              <a:rPr sz="1800" b="1" spc="10" dirty="0">
                <a:solidFill>
                  <a:srgbClr val="006FC0"/>
                </a:solidFill>
                <a:latin typeface="Microsoft YaHei"/>
                <a:cs typeface="Microsoft YaHei"/>
              </a:rPr>
              <a:t>政府 </a:t>
            </a:r>
            <a:r>
              <a:rPr sz="1800" spc="35" dirty="0">
                <a:latin typeface="Segoe UI Symbol"/>
                <a:cs typeface="Segoe UI Symbol"/>
              </a:rPr>
              <a:t>⭢ </a:t>
            </a:r>
            <a:r>
              <a:rPr sz="1800" b="1" dirty="0">
                <a:solidFill>
                  <a:srgbClr val="0ED25E"/>
                </a:solidFill>
                <a:latin typeface="Microsoft YaHei"/>
                <a:cs typeface="Microsoft YaHei"/>
              </a:rPr>
              <a:t>彰化縣幸福餐券 </a:t>
            </a:r>
            <a:r>
              <a:rPr sz="1800" spc="40" dirty="0">
                <a:latin typeface="Segoe UI Symbol"/>
                <a:cs typeface="Segoe UI Symbol"/>
              </a:rPr>
              <a:t>⭢ </a:t>
            </a:r>
            <a:r>
              <a:rPr sz="1800" spc="5" dirty="0">
                <a:solidFill>
                  <a:srgbClr val="3A3838"/>
                </a:solidFill>
                <a:latin typeface="Microsoft YaHei"/>
                <a:cs typeface="Microsoft YaHei"/>
              </a:rPr>
              <a:t>依步驟進行操作 </a:t>
            </a:r>
            <a:r>
              <a:rPr sz="1800" spc="35" dirty="0">
                <a:latin typeface="Segoe UI Symbol"/>
                <a:cs typeface="Segoe UI Symbol"/>
              </a:rPr>
              <a:t>⭢ </a:t>
            </a:r>
            <a:r>
              <a:rPr sz="1800" spc="-5" dirty="0">
                <a:solidFill>
                  <a:srgbClr val="3A3838"/>
                </a:solidFill>
                <a:latin typeface="Microsoft YaHei"/>
                <a:cs typeface="Microsoft YaHei"/>
              </a:rPr>
              <a:t>取得小白單，至櫃台兌餐。</a:t>
            </a:r>
            <a:endParaRPr sz="1800">
              <a:latin typeface="Microsoft YaHei"/>
              <a:cs typeface="Microsoft YaHei"/>
            </a:endParaRPr>
          </a:p>
          <a:p>
            <a:pPr marL="303530" indent="-290830">
              <a:lnSpc>
                <a:spcPct val="100000"/>
              </a:lnSpc>
              <a:spcBef>
                <a:spcPts val="1685"/>
              </a:spcBef>
              <a:buFont typeface="Lucida Sans Unicode"/>
              <a:buAutoNum type="arabicPeriod"/>
              <a:tabLst>
                <a:tab pos="303530" algn="l"/>
              </a:tabLst>
            </a:pPr>
            <a:r>
              <a:rPr sz="1800" spc="15" dirty="0">
                <a:solidFill>
                  <a:srgbClr val="3A3838"/>
                </a:solidFill>
                <a:latin typeface="Microsoft YaHei"/>
                <a:cs typeface="Microsoft YaHei"/>
              </a:rPr>
              <a:t>全家 </a:t>
            </a:r>
            <a:r>
              <a:rPr sz="1800" spc="-20" dirty="0">
                <a:solidFill>
                  <a:srgbClr val="3A3838"/>
                </a:solidFill>
                <a:latin typeface="Lucida Sans Unicode"/>
                <a:cs typeface="Lucida Sans Unicode"/>
              </a:rPr>
              <a:t>(FamiPort)</a:t>
            </a:r>
            <a:r>
              <a:rPr sz="1800" spc="-20" dirty="0">
                <a:solidFill>
                  <a:srgbClr val="3A3838"/>
                </a:solidFill>
                <a:latin typeface="Microsoft YaHei"/>
                <a:cs typeface="Microsoft YaHei"/>
              </a:rPr>
              <a:t>：</a:t>
            </a:r>
            <a:r>
              <a:rPr sz="1800" b="1" spc="20" dirty="0">
                <a:solidFill>
                  <a:srgbClr val="006FC0"/>
                </a:solidFill>
                <a:latin typeface="Microsoft YaHei"/>
                <a:cs typeface="Microsoft YaHei"/>
              </a:rPr>
              <a:t>紅利 </a:t>
            </a:r>
            <a:r>
              <a:rPr sz="1800" spc="40" dirty="0">
                <a:latin typeface="Segoe UI Symbol"/>
                <a:cs typeface="Segoe UI Symbol"/>
              </a:rPr>
              <a:t>⭢ </a:t>
            </a:r>
            <a:r>
              <a:rPr sz="18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數位餐食券 </a:t>
            </a:r>
            <a:r>
              <a:rPr sz="1800" spc="40" dirty="0">
                <a:latin typeface="Segoe UI Symbol"/>
                <a:cs typeface="Segoe UI Symbol"/>
              </a:rPr>
              <a:t>⭢ </a:t>
            </a:r>
            <a:r>
              <a:rPr sz="1800" b="1" spc="5" dirty="0">
                <a:solidFill>
                  <a:srgbClr val="0ED25E"/>
                </a:solidFill>
                <a:latin typeface="Microsoft YaHei"/>
                <a:cs typeface="Microsoft YaHei"/>
              </a:rPr>
              <a:t>彰化幸福餐食券 </a:t>
            </a:r>
            <a:r>
              <a:rPr sz="1800" spc="50" dirty="0">
                <a:latin typeface="Segoe UI Symbol"/>
                <a:cs typeface="Segoe UI Symbol"/>
              </a:rPr>
              <a:t>⭢ </a:t>
            </a:r>
            <a:r>
              <a:rPr sz="1800" spc="5" dirty="0">
                <a:solidFill>
                  <a:srgbClr val="3A3838"/>
                </a:solidFill>
                <a:latin typeface="Microsoft YaHei"/>
                <a:cs typeface="Microsoft YaHei"/>
              </a:rPr>
              <a:t>依步驟進行操作 </a:t>
            </a:r>
            <a:r>
              <a:rPr sz="1800" spc="45" dirty="0">
                <a:latin typeface="Segoe UI Symbol"/>
                <a:cs typeface="Segoe UI Symbol"/>
              </a:rPr>
              <a:t>⭢ </a:t>
            </a:r>
            <a:r>
              <a:rPr sz="1800" spc="-5" dirty="0">
                <a:solidFill>
                  <a:srgbClr val="3A3838"/>
                </a:solidFill>
                <a:latin typeface="Microsoft YaHei"/>
                <a:cs typeface="Microsoft YaHei"/>
              </a:rPr>
              <a:t>取得小白單，至櫃台兌餐。</a:t>
            </a:r>
            <a:endParaRPr sz="1800">
              <a:latin typeface="Microsoft YaHei"/>
              <a:cs typeface="Microsoft YaHei"/>
            </a:endParaRPr>
          </a:p>
          <a:p>
            <a:pPr marL="303530" indent="-290830">
              <a:lnSpc>
                <a:spcPct val="100000"/>
              </a:lnSpc>
              <a:spcBef>
                <a:spcPts val="1680"/>
              </a:spcBef>
              <a:buFont typeface="Lucida Sans Unicode"/>
              <a:buAutoNum type="arabicPeriod"/>
              <a:tabLst>
                <a:tab pos="303530" algn="l"/>
              </a:tabLst>
            </a:pP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萊爾富</a:t>
            </a:r>
            <a:r>
              <a:rPr sz="1800" spc="-10" dirty="0">
                <a:solidFill>
                  <a:srgbClr val="3A3838"/>
                </a:solidFill>
                <a:latin typeface="Lucida Sans Unicode"/>
                <a:cs typeface="Lucida Sans Unicode"/>
              </a:rPr>
              <a:t>(Lift-</a:t>
            </a:r>
            <a:r>
              <a:rPr sz="1800" dirty="0">
                <a:solidFill>
                  <a:srgbClr val="3A3838"/>
                </a:solidFill>
                <a:latin typeface="Lucida Sans Unicode"/>
                <a:cs typeface="Lucida Sans Unicode"/>
              </a:rPr>
              <a:t>ET) : </a:t>
            </a:r>
            <a:r>
              <a:rPr sz="1800" b="1" dirty="0">
                <a:solidFill>
                  <a:srgbClr val="006FC0"/>
                </a:solidFill>
                <a:latin typeface="Microsoft YaHei"/>
                <a:cs typeface="Microsoft YaHei"/>
              </a:rPr>
              <a:t>紅利</a:t>
            </a:r>
            <a:r>
              <a:rPr sz="1800" dirty="0">
                <a:solidFill>
                  <a:srgbClr val="006FC0"/>
                </a:solidFill>
                <a:latin typeface="Lucida Sans Unicode"/>
                <a:cs typeface="Lucida Sans Unicode"/>
              </a:rPr>
              <a:t>‧</a:t>
            </a:r>
            <a:r>
              <a:rPr sz="18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會員 </a:t>
            </a:r>
            <a:r>
              <a:rPr sz="1800" spc="35" dirty="0">
                <a:latin typeface="Segoe UI Symbol"/>
                <a:cs typeface="Segoe UI Symbol"/>
              </a:rPr>
              <a:t>⭢ </a:t>
            </a:r>
            <a:r>
              <a:rPr sz="1800" b="1" dirty="0">
                <a:solidFill>
                  <a:srgbClr val="0ED25E"/>
                </a:solidFill>
                <a:latin typeface="Microsoft YaHei"/>
                <a:cs typeface="Microsoft YaHei"/>
              </a:rPr>
              <a:t>彰化縣幸福餐券 </a:t>
            </a:r>
            <a:r>
              <a:rPr sz="1800" spc="40" dirty="0">
                <a:latin typeface="Segoe UI Symbol"/>
                <a:cs typeface="Segoe UI Symbol"/>
              </a:rPr>
              <a:t>⭢ </a:t>
            </a:r>
            <a:r>
              <a:rPr sz="1800" dirty="0">
                <a:solidFill>
                  <a:srgbClr val="3A3838"/>
                </a:solidFill>
                <a:latin typeface="Microsoft YaHei"/>
                <a:cs typeface="Microsoft YaHei"/>
              </a:rPr>
              <a:t>依步驟進行操作 </a:t>
            </a:r>
            <a:r>
              <a:rPr sz="1800" spc="40" dirty="0">
                <a:latin typeface="Segoe UI Symbol"/>
                <a:cs typeface="Segoe UI Symbol"/>
              </a:rPr>
              <a:t>⭢ </a:t>
            </a:r>
            <a:r>
              <a:rPr sz="1800" spc="-5" dirty="0">
                <a:solidFill>
                  <a:srgbClr val="3A3838"/>
                </a:solidFill>
                <a:latin typeface="Microsoft YaHei"/>
                <a:cs typeface="Microsoft YaHei"/>
              </a:rPr>
              <a:t>取得小白單，至櫃台兌餐。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1383" y="1080516"/>
            <a:ext cx="1434084" cy="1434084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4890" y="5133340"/>
          <a:ext cx="10018393" cy="52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3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C7C30"/>
                      </a:solidFill>
                      <a:prstDash val="solid"/>
                    </a:lnL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ts val="1639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萊爾富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1639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7-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11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31825">
                        <a:lnSpc>
                          <a:spcPts val="1639"/>
                        </a:lnSpc>
                        <a:spcBef>
                          <a:spcPts val="130"/>
                        </a:spcBef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全家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OK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  <a:spcBef>
                          <a:spcPts val="130"/>
                        </a:spcBef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楓康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16510" marB="0">
                    <a:lnR w="6350">
                      <a:solidFill>
                        <a:srgbClr val="EC7C30"/>
                      </a:solidFill>
                      <a:prstDash val="solid"/>
                    </a:lnR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43878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0" dirty="0">
                          <a:latin typeface="Microsoft JhengHei"/>
                          <a:cs typeface="Microsoft JhengHei"/>
                        </a:rPr>
                        <a:t>可兌領金額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5" marB="0">
                    <a:lnL w="6350">
                      <a:solidFill>
                        <a:srgbClr val="EC7C30"/>
                      </a:solidFill>
                      <a:prstDash val="solid"/>
                    </a:lnL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latin typeface="Microsoft JhengHei"/>
                          <a:cs typeface="Microsoft JhengHei"/>
                        </a:rPr>
                        <a:t>80</a:t>
                      </a:r>
                      <a:r>
                        <a:rPr sz="1400" b="1" spc="-50" dirty="0">
                          <a:latin typeface="Microsoft JhengHei"/>
                          <a:cs typeface="Microsoft JhengHei"/>
                        </a:rPr>
                        <a:t>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latin typeface="Microsoft JhengHei"/>
                          <a:cs typeface="Microsoft JhengHei"/>
                        </a:rPr>
                        <a:t>80</a:t>
                      </a:r>
                      <a:r>
                        <a:rPr sz="1400" b="1" spc="-50" dirty="0">
                          <a:latin typeface="Microsoft JhengHei"/>
                          <a:cs typeface="Microsoft JhengHei"/>
                        </a:rPr>
                        <a:t>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140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latin typeface="Microsoft JhengHei"/>
                          <a:cs typeface="Microsoft JhengHei"/>
                        </a:rPr>
                        <a:t>80</a:t>
                      </a:r>
                      <a:r>
                        <a:rPr sz="1400" b="1" spc="-50" dirty="0">
                          <a:latin typeface="Microsoft JhengHei"/>
                          <a:cs typeface="Microsoft JhengHei"/>
                        </a:rPr>
                        <a:t>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latin typeface="Microsoft JhengHei"/>
                          <a:cs typeface="Microsoft JhengHei"/>
                        </a:rPr>
                        <a:t>80</a:t>
                      </a:r>
                      <a:r>
                        <a:rPr sz="1400" b="1" spc="-50" dirty="0">
                          <a:latin typeface="Microsoft JhengHei"/>
                          <a:cs typeface="Microsoft JhengHei"/>
                        </a:rPr>
                        <a:t>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5" marB="0"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>
                        <a:alpha val="698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latin typeface="Microsoft JhengHei"/>
                          <a:cs typeface="Microsoft JhengHei"/>
                        </a:rPr>
                        <a:t>80</a:t>
                      </a:r>
                      <a:r>
                        <a:rPr sz="1400" b="1" spc="-50" dirty="0">
                          <a:latin typeface="Microsoft JhengHei"/>
                          <a:cs typeface="Microsoft JhengHei"/>
                        </a:rPr>
                        <a:t>元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5" marB="0">
                    <a:lnR w="6350">
                      <a:solidFill>
                        <a:srgbClr val="EC7C30"/>
                      </a:solidFill>
                      <a:prstDash val="solid"/>
                    </a:lnR>
                    <a:lnB w="6350">
                      <a:solidFill>
                        <a:srgbClr val="EC7C30"/>
                      </a:solidFill>
                      <a:prstDash val="solid"/>
                    </a:lnB>
                    <a:solidFill>
                      <a:srgbClr val="FFFFFF">
                        <a:alpha val="698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2263" y="5736742"/>
            <a:ext cx="8262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註</a:t>
            </a:r>
            <a:r>
              <a:rPr sz="1600" b="1" spc="45" dirty="0">
                <a:solidFill>
                  <a:srgbClr val="FF0000"/>
                </a:solidFill>
                <a:latin typeface="Malgun Gothic"/>
                <a:cs typeface="Malgun Gothic"/>
              </a:rPr>
              <a:t>: </a:t>
            </a:r>
            <a:r>
              <a:rPr sz="1600" b="1" spc="-30" dirty="0">
                <a:solidFill>
                  <a:srgbClr val="FF0000"/>
                </a:solidFill>
                <a:latin typeface="Microsoft JhengHei"/>
                <a:cs typeface="Microsoft JhengHei"/>
              </a:rPr>
              <a:t>彰化縣幸福餐券之兌換，採用靠卡感應使用金額折抵方式，並非使用卡片內的儲值餘額。</a:t>
            </a:r>
            <a:endParaRPr sz="16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49291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3605"/>
            <a:ext cx="2770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超商領取流程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363216" y="3858259"/>
            <a:ext cx="687070" cy="337820"/>
          </a:xfrm>
          <a:custGeom>
            <a:avLst/>
            <a:gdLst/>
            <a:ahLst/>
            <a:cxnLst/>
            <a:rect l="l" t="t" r="r" b="b"/>
            <a:pathLst>
              <a:path w="687069" h="337820">
                <a:moveTo>
                  <a:pt x="575168" y="302709"/>
                </a:moveTo>
                <a:lnTo>
                  <a:pt x="559053" y="337312"/>
                </a:lnTo>
                <a:lnTo>
                  <a:pt x="686815" y="333756"/>
                </a:lnTo>
                <a:lnTo>
                  <a:pt x="668554" y="310769"/>
                </a:lnTo>
                <a:lnTo>
                  <a:pt x="592454" y="310769"/>
                </a:lnTo>
                <a:lnTo>
                  <a:pt x="575168" y="302709"/>
                </a:lnTo>
                <a:close/>
              </a:path>
              <a:path w="687069" h="337820">
                <a:moveTo>
                  <a:pt x="591240" y="268196"/>
                </a:moveTo>
                <a:lnTo>
                  <a:pt x="575168" y="302709"/>
                </a:lnTo>
                <a:lnTo>
                  <a:pt x="592454" y="310769"/>
                </a:lnTo>
                <a:lnTo>
                  <a:pt x="608457" y="276225"/>
                </a:lnTo>
                <a:lnTo>
                  <a:pt x="591240" y="268196"/>
                </a:lnTo>
                <a:close/>
              </a:path>
              <a:path w="687069" h="337820">
                <a:moveTo>
                  <a:pt x="607313" y="233679"/>
                </a:moveTo>
                <a:lnTo>
                  <a:pt x="591240" y="268196"/>
                </a:lnTo>
                <a:lnTo>
                  <a:pt x="608457" y="276225"/>
                </a:lnTo>
                <a:lnTo>
                  <a:pt x="592454" y="310769"/>
                </a:lnTo>
                <a:lnTo>
                  <a:pt x="668554" y="310769"/>
                </a:lnTo>
                <a:lnTo>
                  <a:pt x="607313" y="233679"/>
                </a:lnTo>
                <a:close/>
              </a:path>
              <a:path w="687069" h="337820">
                <a:moveTo>
                  <a:pt x="16128" y="0"/>
                </a:moveTo>
                <a:lnTo>
                  <a:pt x="0" y="34543"/>
                </a:lnTo>
                <a:lnTo>
                  <a:pt x="575168" y="302709"/>
                </a:lnTo>
                <a:lnTo>
                  <a:pt x="591240" y="268196"/>
                </a:lnTo>
                <a:lnTo>
                  <a:pt x="16128" y="0"/>
                </a:lnTo>
                <a:close/>
              </a:path>
            </a:pathLst>
          </a:custGeom>
          <a:solidFill>
            <a:srgbClr val="27A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3520" y="3405885"/>
            <a:ext cx="20523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3A3838"/>
                </a:solidFill>
                <a:latin typeface="Microsoft JhengHei"/>
                <a:cs typeface="Microsoft JhengHei"/>
              </a:rPr>
              <a:t>持「一卡通」前往超商</a:t>
            </a:r>
            <a:endParaRPr sz="1600">
              <a:latin typeface="Microsoft JhengHei"/>
              <a:cs typeface="Microsoft Jheng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540" y="3756659"/>
            <a:ext cx="1219200" cy="9860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00521" y="3968242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A3838"/>
                </a:solidFill>
                <a:latin typeface="Microsoft YaHei"/>
                <a:cs typeface="Microsoft YaHei"/>
              </a:rPr>
              <a:t>KIOSK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16268" y="3777488"/>
            <a:ext cx="1181100" cy="929640"/>
            <a:chOff x="6716268" y="3777488"/>
            <a:chExt cx="1181100" cy="9296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9308" y="3777488"/>
              <a:ext cx="987926" cy="92945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77329" y="4229608"/>
              <a:ext cx="600710" cy="245110"/>
            </a:xfrm>
            <a:custGeom>
              <a:avLst/>
              <a:gdLst/>
              <a:ahLst/>
              <a:cxnLst/>
              <a:rect l="l" t="t" r="r" b="b"/>
              <a:pathLst>
                <a:path w="600709" h="245110">
                  <a:moveTo>
                    <a:pt x="39750" y="153543"/>
                  </a:moveTo>
                  <a:lnTo>
                    <a:pt x="40894" y="161115"/>
                  </a:lnTo>
                  <a:lnTo>
                    <a:pt x="41855" y="169068"/>
                  </a:lnTo>
                  <a:lnTo>
                    <a:pt x="42608" y="177117"/>
                  </a:lnTo>
                  <a:lnTo>
                    <a:pt x="43179" y="185547"/>
                  </a:lnTo>
                  <a:lnTo>
                    <a:pt x="58612" y="187336"/>
                  </a:lnTo>
                  <a:lnTo>
                    <a:pt x="71008" y="188531"/>
                  </a:lnTo>
                  <a:lnTo>
                    <a:pt x="81515" y="189230"/>
                  </a:lnTo>
                  <a:lnTo>
                    <a:pt x="86741" y="189230"/>
                  </a:lnTo>
                  <a:lnTo>
                    <a:pt x="111824" y="159893"/>
                  </a:lnTo>
                  <a:lnTo>
                    <a:pt x="76326" y="159893"/>
                  </a:lnTo>
                  <a:lnTo>
                    <a:pt x="67055" y="158750"/>
                  </a:lnTo>
                  <a:lnTo>
                    <a:pt x="60914" y="157864"/>
                  </a:lnTo>
                  <a:lnTo>
                    <a:pt x="54308" y="156718"/>
                  </a:lnTo>
                  <a:lnTo>
                    <a:pt x="47249" y="155285"/>
                  </a:lnTo>
                  <a:lnTo>
                    <a:pt x="39750" y="153543"/>
                  </a:lnTo>
                  <a:close/>
                </a:path>
                <a:path w="600709" h="245110">
                  <a:moveTo>
                    <a:pt x="100711" y="0"/>
                  </a:moveTo>
                  <a:lnTo>
                    <a:pt x="82930" y="144145"/>
                  </a:lnTo>
                  <a:lnTo>
                    <a:pt x="81661" y="155067"/>
                  </a:lnTo>
                  <a:lnTo>
                    <a:pt x="76326" y="159893"/>
                  </a:lnTo>
                  <a:lnTo>
                    <a:pt x="111824" y="159893"/>
                  </a:lnTo>
                  <a:lnTo>
                    <a:pt x="113029" y="152400"/>
                  </a:lnTo>
                  <a:lnTo>
                    <a:pt x="131318" y="3683"/>
                  </a:lnTo>
                  <a:lnTo>
                    <a:pt x="100711" y="0"/>
                  </a:lnTo>
                  <a:close/>
                </a:path>
                <a:path w="600709" h="245110">
                  <a:moveTo>
                    <a:pt x="41401" y="35941"/>
                  </a:moveTo>
                  <a:lnTo>
                    <a:pt x="31825" y="58797"/>
                  </a:lnTo>
                  <a:lnTo>
                    <a:pt x="21748" y="81248"/>
                  </a:lnTo>
                  <a:lnTo>
                    <a:pt x="11148" y="103270"/>
                  </a:lnTo>
                  <a:lnTo>
                    <a:pt x="0" y="124841"/>
                  </a:lnTo>
                  <a:lnTo>
                    <a:pt x="27686" y="139319"/>
                  </a:lnTo>
                  <a:lnTo>
                    <a:pt x="38401" y="117867"/>
                  </a:lnTo>
                  <a:lnTo>
                    <a:pt x="49022" y="95250"/>
                  </a:lnTo>
                  <a:lnTo>
                    <a:pt x="59547" y="71489"/>
                  </a:lnTo>
                  <a:lnTo>
                    <a:pt x="69976" y="46609"/>
                  </a:lnTo>
                  <a:lnTo>
                    <a:pt x="41401" y="35941"/>
                  </a:lnTo>
                  <a:close/>
                </a:path>
                <a:path w="600709" h="245110">
                  <a:moveTo>
                    <a:pt x="171576" y="51689"/>
                  </a:moveTo>
                  <a:lnTo>
                    <a:pt x="142621" y="57531"/>
                  </a:lnTo>
                  <a:lnTo>
                    <a:pt x="148314" y="80323"/>
                  </a:lnTo>
                  <a:lnTo>
                    <a:pt x="153781" y="104140"/>
                  </a:lnTo>
                  <a:lnTo>
                    <a:pt x="159033" y="129004"/>
                  </a:lnTo>
                  <a:lnTo>
                    <a:pt x="164084" y="154940"/>
                  </a:lnTo>
                  <a:lnTo>
                    <a:pt x="196596" y="146685"/>
                  </a:lnTo>
                  <a:lnTo>
                    <a:pt x="190615" y="122108"/>
                  </a:lnTo>
                  <a:lnTo>
                    <a:pt x="184467" y="98091"/>
                  </a:lnTo>
                  <a:lnTo>
                    <a:pt x="178129" y="74622"/>
                  </a:lnTo>
                  <a:lnTo>
                    <a:pt x="171576" y="51689"/>
                  </a:lnTo>
                  <a:close/>
                </a:path>
                <a:path w="600709" h="245110">
                  <a:moveTo>
                    <a:pt x="376257" y="198374"/>
                  </a:moveTo>
                  <a:lnTo>
                    <a:pt x="240665" y="198374"/>
                  </a:lnTo>
                  <a:lnTo>
                    <a:pt x="344043" y="211074"/>
                  </a:lnTo>
                  <a:lnTo>
                    <a:pt x="342519" y="223266"/>
                  </a:lnTo>
                  <a:lnTo>
                    <a:pt x="372745" y="226949"/>
                  </a:lnTo>
                  <a:lnTo>
                    <a:pt x="376257" y="198374"/>
                  </a:lnTo>
                  <a:close/>
                </a:path>
                <a:path w="600709" h="245110">
                  <a:moveTo>
                    <a:pt x="229489" y="39497"/>
                  </a:moveTo>
                  <a:lnTo>
                    <a:pt x="208915" y="207264"/>
                  </a:lnTo>
                  <a:lnTo>
                    <a:pt x="240183" y="211074"/>
                  </a:lnTo>
                  <a:lnTo>
                    <a:pt x="239125" y="211074"/>
                  </a:lnTo>
                  <a:lnTo>
                    <a:pt x="240665" y="198374"/>
                  </a:lnTo>
                  <a:lnTo>
                    <a:pt x="376257" y="198374"/>
                  </a:lnTo>
                  <a:lnTo>
                    <a:pt x="378114" y="183261"/>
                  </a:lnTo>
                  <a:lnTo>
                    <a:pt x="347472" y="183261"/>
                  </a:lnTo>
                  <a:lnTo>
                    <a:pt x="244094" y="170561"/>
                  </a:lnTo>
                  <a:lnTo>
                    <a:pt x="248539" y="134366"/>
                  </a:lnTo>
                  <a:lnTo>
                    <a:pt x="384124" y="134366"/>
                  </a:lnTo>
                  <a:lnTo>
                    <a:pt x="385904" y="119888"/>
                  </a:lnTo>
                  <a:lnTo>
                    <a:pt x="355219" y="119888"/>
                  </a:lnTo>
                  <a:lnTo>
                    <a:pt x="251841" y="107315"/>
                  </a:lnTo>
                  <a:lnTo>
                    <a:pt x="256286" y="71120"/>
                  </a:lnTo>
                  <a:lnTo>
                    <a:pt x="391898" y="71120"/>
                  </a:lnTo>
                  <a:lnTo>
                    <a:pt x="393319" y="59563"/>
                  </a:lnTo>
                  <a:lnTo>
                    <a:pt x="310896" y="49530"/>
                  </a:lnTo>
                  <a:lnTo>
                    <a:pt x="313098" y="45593"/>
                  </a:lnTo>
                  <a:lnTo>
                    <a:pt x="279146" y="45593"/>
                  </a:lnTo>
                  <a:lnTo>
                    <a:pt x="229489" y="39497"/>
                  </a:lnTo>
                  <a:close/>
                </a:path>
                <a:path w="600709" h="245110">
                  <a:moveTo>
                    <a:pt x="384124" y="134366"/>
                  </a:moveTo>
                  <a:lnTo>
                    <a:pt x="248539" y="134366"/>
                  </a:lnTo>
                  <a:lnTo>
                    <a:pt x="351917" y="147066"/>
                  </a:lnTo>
                  <a:lnTo>
                    <a:pt x="347472" y="183261"/>
                  </a:lnTo>
                  <a:lnTo>
                    <a:pt x="378114" y="183261"/>
                  </a:lnTo>
                  <a:lnTo>
                    <a:pt x="384124" y="134366"/>
                  </a:lnTo>
                  <a:close/>
                </a:path>
                <a:path w="600709" h="245110">
                  <a:moveTo>
                    <a:pt x="391898" y="71120"/>
                  </a:moveTo>
                  <a:lnTo>
                    <a:pt x="256286" y="71120"/>
                  </a:lnTo>
                  <a:lnTo>
                    <a:pt x="359664" y="83820"/>
                  </a:lnTo>
                  <a:lnTo>
                    <a:pt x="355219" y="119888"/>
                  </a:lnTo>
                  <a:lnTo>
                    <a:pt x="385904" y="119888"/>
                  </a:lnTo>
                  <a:lnTo>
                    <a:pt x="391898" y="71120"/>
                  </a:lnTo>
                  <a:close/>
                </a:path>
                <a:path w="600709" h="245110">
                  <a:moveTo>
                    <a:pt x="288798" y="20447"/>
                  </a:moveTo>
                  <a:lnTo>
                    <a:pt x="287129" y="25161"/>
                  </a:lnTo>
                  <a:lnTo>
                    <a:pt x="284972" y="30924"/>
                  </a:lnTo>
                  <a:lnTo>
                    <a:pt x="282315" y="37734"/>
                  </a:lnTo>
                  <a:lnTo>
                    <a:pt x="279146" y="45593"/>
                  </a:lnTo>
                  <a:lnTo>
                    <a:pt x="313098" y="45593"/>
                  </a:lnTo>
                  <a:lnTo>
                    <a:pt x="315087" y="42037"/>
                  </a:lnTo>
                  <a:lnTo>
                    <a:pt x="318770" y="35306"/>
                  </a:lnTo>
                  <a:lnTo>
                    <a:pt x="322072" y="29083"/>
                  </a:lnTo>
                  <a:lnTo>
                    <a:pt x="288798" y="20447"/>
                  </a:lnTo>
                  <a:close/>
                </a:path>
                <a:path w="600709" h="245110">
                  <a:moveTo>
                    <a:pt x="400557" y="189357"/>
                  </a:moveTo>
                  <a:lnTo>
                    <a:pt x="398145" y="208534"/>
                  </a:lnTo>
                  <a:lnTo>
                    <a:pt x="481838" y="218821"/>
                  </a:lnTo>
                  <a:lnTo>
                    <a:pt x="479044" y="241300"/>
                  </a:lnTo>
                  <a:lnTo>
                    <a:pt x="505841" y="244602"/>
                  </a:lnTo>
                  <a:lnTo>
                    <a:pt x="508507" y="222123"/>
                  </a:lnTo>
                  <a:lnTo>
                    <a:pt x="593105" y="222123"/>
                  </a:lnTo>
                  <a:lnTo>
                    <a:pt x="594232" y="213106"/>
                  </a:lnTo>
                  <a:lnTo>
                    <a:pt x="510921" y="202946"/>
                  </a:lnTo>
                  <a:lnTo>
                    <a:pt x="511223" y="200406"/>
                  </a:lnTo>
                  <a:lnTo>
                    <a:pt x="511314" y="199644"/>
                  </a:lnTo>
                  <a:lnTo>
                    <a:pt x="484250" y="199644"/>
                  </a:lnTo>
                  <a:lnTo>
                    <a:pt x="400557" y="189357"/>
                  </a:lnTo>
                  <a:close/>
                </a:path>
                <a:path w="600709" h="245110">
                  <a:moveTo>
                    <a:pt x="593105" y="222123"/>
                  </a:moveTo>
                  <a:lnTo>
                    <a:pt x="508507" y="222123"/>
                  </a:lnTo>
                  <a:lnTo>
                    <a:pt x="591820" y="232410"/>
                  </a:lnTo>
                  <a:lnTo>
                    <a:pt x="593105" y="222123"/>
                  </a:lnTo>
                  <a:close/>
                </a:path>
                <a:path w="600709" h="245110">
                  <a:moveTo>
                    <a:pt x="579094" y="192278"/>
                  </a:moveTo>
                  <a:lnTo>
                    <a:pt x="512191" y="192278"/>
                  </a:lnTo>
                  <a:lnTo>
                    <a:pt x="578103" y="200406"/>
                  </a:lnTo>
                  <a:lnTo>
                    <a:pt x="579094" y="192278"/>
                  </a:lnTo>
                  <a:close/>
                </a:path>
                <a:path w="600709" h="245110">
                  <a:moveTo>
                    <a:pt x="428878" y="105918"/>
                  </a:moveTo>
                  <a:lnTo>
                    <a:pt x="419735" y="180975"/>
                  </a:lnTo>
                  <a:lnTo>
                    <a:pt x="485521" y="188976"/>
                  </a:lnTo>
                  <a:lnTo>
                    <a:pt x="484250" y="199644"/>
                  </a:lnTo>
                  <a:lnTo>
                    <a:pt x="511314" y="199644"/>
                  </a:lnTo>
                  <a:lnTo>
                    <a:pt x="512191" y="192278"/>
                  </a:lnTo>
                  <a:lnTo>
                    <a:pt x="579094" y="192278"/>
                  </a:lnTo>
                  <a:lnTo>
                    <a:pt x="580703" y="179070"/>
                  </a:lnTo>
                  <a:lnTo>
                    <a:pt x="554481" y="179070"/>
                  </a:lnTo>
                  <a:lnTo>
                    <a:pt x="514476" y="174244"/>
                  </a:lnTo>
                  <a:lnTo>
                    <a:pt x="514871" y="170942"/>
                  </a:lnTo>
                  <a:lnTo>
                    <a:pt x="487679" y="170942"/>
                  </a:lnTo>
                  <a:lnTo>
                    <a:pt x="447675" y="165989"/>
                  </a:lnTo>
                  <a:lnTo>
                    <a:pt x="449072" y="154432"/>
                  </a:lnTo>
                  <a:lnTo>
                    <a:pt x="583704" y="154432"/>
                  </a:lnTo>
                  <a:lnTo>
                    <a:pt x="584045" y="151638"/>
                  </a:lnTo>
                  <a:lnTo>
                    <a:pt x="557911" y="151638"/>
                  </a:lnTo>
                  <a:lnTo>
                    <a:pt x="517778" y="146685"/>
                  </a:lnTo>
                  <a:lnTo>
                    <a:pt x="518214" y="143383"/>
                  </a:lnTo>
                  <a:lnTo>
                    <a:pt x="491109" y="143383"/>
                  </a:lnTo>
                  <a:lnTo>
                    <a:pt x="450976" y="138557"/>
                  </a:lnTo>
                  <a:lnTo>
                    <a:pt x="452500" y="126873"/>
                  </a:lnTo>
                  <a:lnTo>
                    <a:pt x="587062" y="126873"/>
                  </a:lnTo>
                  <a:lnTo>
                    <a:pt x="587248" y="125349"/>
                  </a:lnTo>
                  <a:lnTo>
                    <a:pt x="428878" y="105918"/>
                  </a:lnTo>
                  <a:close/>
                </a:path>
                <a:path w="600709" h="245110">
                  <a:moveTo>
                    <a:pt x="582714" y="162560"/>
                  </a:moveTo>
                  <a:lnTo>
                    <a:pt x="515874" y="162560"/>
                  </a:lnTo>
                  <a:lnTo>
                    <a:pt x="556005" y="167513"/>
                  </a:lnTo>
                  <a:lnTo>
                    <a:pt x="554481" y="179070"/>
                  </a:lnTo>
                  <a:lnTo>
                    <a:pt x="580703" y="179070"/>
                  </a:lnTo>
                  <a:lnTo>
                    <a:pt x="582714" y="162560"/>
                  </a:lnTo>
                  <a:close/>
                </a:path>
                <a:path w="600709" h="245110">
                  <a:moveTo>
                    <a:pt x="583704" y="154432"/>
                  </a:moveTo>
                  <a:lnTo>
                    <a:pt x="449072" y="154432"/>
                  </a:lnTo>
                  <a:lnTo>
                    <a:pt x="489203" y="159385"/>
                  </a:lnTo>
                  <a:lnTo>
                    <a:pt x="487679" y="170942"/>
                  </a:lnTo>
                  <a:lnTo>
                    <a:pt x="514871" y="170942"/>
                  </a:lnTo>
                  <a:lnTo>
                    <a:pt x="515874" y="162560"/>
                  </a:lnTo>
                  <a:lnTo>
                    <a:pt x="582714" y="162560"/>
                  </a:lnTo>
                  <a:lnTo>
                    <a:pt x="583704" y="154432"/>
                  </a:lnTo>
                  <a:close/>
                </a:path>
                <a:path w="600709" h="245110">
                  <a:moveTo>
                    <a:pt x="586056" y="135128"/>
                  </a:moveTo>
                  <a:lnTo>
                    <a:pt x="519302" y="135128"/>
                  </a:lnTo>
                  <a:lnTo>
                    <a:pt x="559307" y="140081"/>
                  </a:lnTo>
                  <a:lnTo>
                    <a:pt x="557911" y="151638"/>
                  </a:lnTo>
                  <a:lnTo>
                    <a:pt x="584045" y="151638"/>
                  </a:lnTo>
                  <a:lnTo>
                    <a:pt x="586056" y="135128"/>
                  </a:lnTo>
                  <a:close/>
                </a:path>
                <a:path w="600709" h="245110">
                  <a:moveTo>
                    <a:pt x="587062" y="126873"/>
                  </a:moveTo>
                  <a:lnTo>
                    <a:pt x="452500" y="126873"/>
                  </a:lnTo>
                  <a:lnTo>
                    <a:pt x="492505" y="131826"/>
                  </a:lnTo>
                  <a:lnTo>
                    <a:pt x="491109" y="143383"/>
                  </a:lnTo>
                  <a:lnTo>
                    <a:pt x="518214" y="143383"/>
                  </a:lnTo>
                  <a:lnTo>
                    <a:pt x="519302" y="135128"/>
                  </a:lnTo>
                  <a:lnTo>
                    <a:pt x="586056" y="135128"/>
                  </a:lnTo>
                  <a:lnTo>
                    <a:pt x="587062" y="126873"/>
                  </a:lnTo>
                  <a:close/>
                </a:path>
                <a:path w="600709" h="245110">
                  <a:moveTo>
                    <a:pt x="523494" y="57023"/>
                  </a:moveTo>
                  <a:lnTo>
                    <a:pt x="517271" y="107188"/>
                  </a:lnTo>
                  <a:lnTo>
                    <a:pt x="594487" y="116586"/>
                  </a:lnTo>
                  <a:lnTo>
                    <a:pt x="597045" y="96012"/>
                  </a:lnTo>
                  <a:lnTo>
                    <a:pt x="573151" y="96012"/>
                  </a:lnTo>
                  <a:lnTo>
                    <a:pt x="543051" y="92329"/>
                  </a:lnTo>
                  <a:lnTo>
                    <a:pt x="544829" y="78232"/>
                  </a:lnTo>
                  <a:lnTo>
                    <a:pt x="599256" y="78232"/>
                  </a:lnTo>
                  <a:lnTo>
                    <a:pt x="600678" y="66802"/>
                  </a:lnTo>
                  <a:lnTo>
                    <a:pt x="600710" y="66548"/>
                  </a:lnTo>
                  <a:lnTo>
                    <a:pt x="523494" y="57023"/>
                  </a:lnTo>
                  <a:close/>
                </a:path>
                <a:path w="600709" h="245110">
                  <a:moveTo>
                    <a:pt x="430529" y="45593"/>
                  </a:moveTo>
                  <a:lnTo>
                    <a:pt x="424434" y="95758"/>
                  </a:lnTo>
                  <a:lnTo>
                    <a:pt x="501523" y="105283"/>
                  </a:lnTo>
                  <a:lnTo>
                    <a:pt x="504090" y="84582"/>
                  </a:lnTo>
                  <a:lnTo>
                    <a:pt x="480187" y="84582"/>
                  </a:lnTo>
                  <a:lnTo>
                    <a:pt x="450088" y="80899"/>
                  </a:lnTo>
                  <a:lnTo>
                    <a:pt x="451866" y="66802"/>
                  </a:lnTo>
                  <a:lnTo>
                    <a:pt x="506296" y="66802"/>
                  </a:lnTo>
                  <a:lnTo>
                    <a:pt x="507746" y="55118"/>
                  </a:lnTo>
                  <a:lnTo>
                    <a:pt x="430529" y="45593"/>
                  </a:lnTo>
                  <a:close/>
                </a:path>
                <a:path w="600709" h="245110">
                  <a:moveTo>
                    <a:pt x="599256" y="78232"/>
                  </a:moveTo>
                  <a:lnTo>
                    <a:pt x="544829" y="78232"/>
                  </a:lnTo>
                  <a:lnTo>
                    <a:pt x="574801" y="81915"/>
                  </a:lnTo>
                  <a:lnTo>
                    <a:pt x="573180" y="95758"/>
                  </a:lnTo>
                  <a:lnTo>
                    <a:pt x="573151" y="96012"/>
                  </a:lnTo>
                  <a:lnTo>
                    <a:pt x="597045" y="96012"/>
                  </a:lnTo>
                  <a:lnTo>
                    <a:pt x="599256" y="78232"/>
                  </a:lnTo>
                  <a:close/>
                </a:path>
                <a:path w="600709" h="245110">
                  <a:moveTo>
                    <a:pt x="506296" y="66802"/>
                  </a:moveTo>
                  <a:lnTo>
                    <a:pt x="451866" y="66802"/>
                  </a:lnTo>
                  <a:lnTo>
                    <a:pt x="481965" y="70485"/>
                  </a:lnTo>
                  <a:lnTo>
                    <a:pt x="480187" y="84582"/>
                  </a:lnTo>
                  <a:lnTo>
                    <a:pt x="504090" y="84582"/>
                  </a:lnTo>
                  <a:lnTo>
                    <a:pt x="506296" y="66802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16268" y="4034028"/>
              <a:ext cx="155575" cy="166370"/>
            </a:xfrm>
            <a:custGeom>
              <a:avLst/>
              <a:gdLst/>
              <a:ahLst/>
              <a:cxnLst/>
              <a:rect l="l" t="t" r="r" b="b"/>
              <a:pathLst>
                <a:path w="155575" h="166370">
                  <a:moveTo>
                    <a:pt x="0" y="0"/>
                  </a:moveTo>
                  <a:lnTo>
                    <a:pt x="0" y="166116"/>
                  </a:lnTo>
                  <a:lnTo>
                    <a:pt x="155448" y="83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379457" y="4989703"/>
            <a:ext cx="2458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3A3838"/>
                </a:solidFill>
                <a:latin typeface="Microsoft JhengHei"/>
                <a:cs typeface="Microsoft JhengHei"/>
              </a:rPr>
              <a:t>持小白單及食物至櫃台兌餐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20581" y="2379979"/>
            <a:ext cx="2458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3A3838"/>
                </a:solidFill>
                <a:latin typeface="Microsoft JhengHei"/>
                <a:cs typeface="Microsoft JhengHei"/>
              </a:rPr>
              <a:t>持學生證及食物至櫃台兌餐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19259" y="1312163"/>
            <a:ext cx="2258695" cy="1036319"/>
            <a:chOff x="9319259" y="1312163"/>
            <a:chExt cx="2258695" cy="1036319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1171" y="1548384"/>
              <a:ext cx="676655" cy="676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90759" y="1312163"/>
              <a:ext cx="1034796" cy="10363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9259" y="1613915"/>
              <a:ext cx="545592" cy="54559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7404354" y="2203704"/>
            <a:ext cx="1221105" cy="114300"/>
          </a:xfrm>
          <a:custGeom>
            <a:avLst/>
            <a:gdLst/>
            <a:ahLst/>
            <a:cxnLst/>
            <a:rect l="l" t="t" r="r" b="b"/>
            <a:pathLst>
              <a:path w="1221104" h="114300">
                <a:moveTo>
                  <a:pt x="1106424" y="0"/>
                </a:moveTo>
                <a:lnTo>
                  <a:pt x="1106424" y="114300"/>
                </a:lnTo>
                <a:lnTo>
                  <a:pt x="1182624" y="76200"/>
                </a:lnTo>
                <a:lnTo>
                  <a:pt x="1125474" y="76200"/>
                </a:lnTo>
                <a:lnTo>
                  <a:pt x="1125474" y="38100"/>
                </a:lnTo>
                <a:lnTo>
                  <a:pt x="1182624" y="38100"/>
                </a:lnTo>
                <a:lnTo>
                  <a:pt x="1106424" y="0"/>
                </a:lnTo>
                <a:close/>
              </a:path>
              <a:path w="1221104" h="114300">
                <a:moveTo>
                  <a:pt x="1106424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1106424" y="76200"/>
                </a:lnTo>
                <a:lnTo>
                  <a:pt x="1106424" y="38100"/>
                </a:lnTo>
                <a:close/>
              </a:path>
              <a:path w="1221104" h="114300">
                <a:moveTo>
                  <a:pt x="1182624" y="38100"/>
                </a:moveTo>
                <a:lnTo>
                  <a:pt x="1125474" y="38100"/>
                </a:lnTo>
                <a:lnTo>
                  <a:pt x="1125474" y="76200"/>
                </a:lnTo>
                <a:lnTo>
                  <a:pt x="1182624" y="76200"/>
                </a:lnTo>
                <a:lnTo>
                  <a:pt x="1220724" y="57150"/>
                </a:lnTo>
                <a:lnTo>
                  <a:pt x="1182624" y="381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268535" y="4307903"/>
            <a:ext cx="566420" cy="566420"/>
            <a:chOff x="3268535" y="4307903"/>
            <a:chExt cx="566420" cy="56642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8123" y="4317491"/>
              <a:ext cx="547115" cy="5471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73297" y="4312665"/>
              <a:ext cx="556895" cy="556895"/>
            </a:xfrm>
            <a:custGeom>
              <a:avLst/>
              <a:gdLst/>
              <a:ahLst/>
              <a:cxnLst/>
              <a:rect l="l" t="t" r="r" b="b"/>
              <a:pathLst>
                <a:path w="556895" h="556895">
                  <a:moveTo>
                    <a:pt x="0" y="556641"/>
                  </a:moveTo>
                  <a:lnTo>
                    <a:pt x="556640" y="556641"/>
                  </a:lnTo>
                  <a:lnTo>
                    <a:pt x="556640" y="0"/>
                  </a:lnTo>
                  <a:lnTo>
                    <a:pt x="0" y="0"/>
                  </a:lnTo>
                  <a:lnTo>
                    <a:pt x="0" y="5566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2317495" y="2365501"/>
            <a:ext cx="1494790" cy="398145"/>
          </a:xfrm>
          <a:custGeom>
            <a:avLst/>
            <a:gdLst/>
            <a:ahLst/>
            <a:cxnLst/>
            <a:rect l="l" t="t" r="r" b="b"/>
            <a:pathLst>
              <a:path w="1494789" h="398144">
                <a:moveTo>
                  <a:pt x="1379061" y="37128"/>
                </a:moveTo>
                <a:lnTo>
                  <a:pt x="0" y="361061"/>
                </a:lnTo>
                <a:lnTo>
                  <a:pt x="8636" y="398145"/>
                </a:lnTo>
                <a:lnTo>
                  <a:pt x="1387777" y="74194"/>
                </a:lnTo>
                <a:lnTo>
                  <a:pt x="1379061" y="37128"/>
                </a:lnTo>
                <a:close/>
              </a:path>
              <a:path w="1494789" h="398144">
                <a:moveTo>
                  <a:pt x="1490699" y="32765"/>
                </a:moveTo>
                <a:lnTo>
                  <a:pt x="1397634" y="32765"/>
                </a:lnTo>
                <a:lnTo>
                  <a:pt x="1406270" y="69850"/>
                </a:lnTo>
                <a:lnTo>
                  <a:pt x="1387777" y="74194"/>
                </a:lnTo>
                <a:lnTo>
                  <a:pt x="1396492" y="111251"/>
                </a:lnTo>
                <a:lnTo>
                  <a:pt x="1490699" y="32765"/>
                </a:lnTo>
                <a:close/>
              </a:path>
              <a:path w="1494789" h="398144">
                <a:moveTo>
                  <a:pt x="1397634" y="32765"/>
                </a:moveTo>
                <a:lnTo>
                  <a:pt x="1379061" y="37128"/>
                </a:lnTo>
                <a:lnTo>
                  <a:pt x="1387777" y="74194"/>
                </a:lnTo>
                <a:lnTo>
                  <a:pt x="1406270" y="69850"/>
                </a:lnTo>
                <a:lnTo>
                  <a:pt x="1397634" y="32765"/>
                </a:lnTo>
                <a:close/>
              </a:path>
              <a:path w="1494789" h="398144">
                <a:moveTo>
                  <a:pt x="1370330" y="0"/>
                </a:moveTo>
                <a:lnTo>
                  <a:pt x="1379061" y="37128"/>
                </a:lnTo>
                <a:lnTo>
                  <a:pt x="1397634" y="32765"/>
                </a:lnTo>
                <a:lnTo>
                  <a:pt x="1490699" y="32765"/>
                </a:lnTo>
                <a:lnTo>
                  <a:pt x="1494663" y="29463"/>
                </a:lnTo>
                <a:lnTo>
                  <a:pt x="137033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496043" y="3852671"/>
            <a:ext cx="2257425" cy="1035050"/>
            <a:chOff x="9496043" y="3852671"/>
            <a:chExt cx="2257425" cy="103505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76431" y="4088891"/>
              <a:ext cx="676655" cy="676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67543" y="3852671"/>
              <a:ext cx="1034796" cy="10347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96043" y="4154423"/>
              <a:ext cx="544068" cy="544068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688585" y="4631435"/>
            <a:ext cx="684530" cy="114300"/>
          </a:xfrm>
          <a:custGeom>
            <a:avLst/>
            <a:gdLst/>
            <a:ahLst/>
            <a:cxnLst/>
            <a:rect l="l" t="t" r="r" b="b"/>
            <a:pathLst>
              <a:path w="684529" h="114300">
                <a:moveTo>
                  <a:pt x="569722" y="0"/>
                </a:moveTo>
                <a:lnTo>
                  <a:pt x="569722" y="114300"/>
                </a:lnTo>
                <a:lnTo>
                  <a:pt x="645922" y="76200"/>
                </a:lnTo>
                <a:lnTo>
                  <a:pt x="588772" y="76200"/>
                </a:lnTo>
                <a:lnTo>
                  <a:pt x="588772" y="38100"/>
                </a:lnTo>
                <a:lnTo>
                  <a:pt x="645922" y="38100"/>
                </a:lnTo>
                <a:lnTo>
                  <a:pt x="569722" y="0"/>
                </a:lnTo>
                <a:close/>
              </a:path>
              <a:path w="684529" h="114300">
                <a:moveTo>
                  <a:pt x="56972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569722" y="76200"/>
                </a:lnTo>
                <a:lnTo>
                  <a:pt x="569722" y="38100"/>
                </a:lnTo>
                <a:close/>
              </a:path>
              <a:path w="684529" h="114300">
                <a:moveTo>
                  <a:pt x="645922" y="38100"/>
                </a:moveTo>
                <a:lnTo>
                  <a:pt x="588772" y="38100"/>
                </a:lnTo>
                <a:lnTo>
                  <a:pt x="588772" y="76200"/>
                </a:lnTo>
                <a:lnTo>
                  <a:pt x="645922" y="76200"/>
                </a:lnTo>
                <a:lnTo>
                  <a:pt x="684022" y="57150"/>
                </a:lnTo>
                <a:lnTo>
                  <a:pt x="645922" y="38100"/>
                </a:lnTo>
                <a:close/>
              </a:path>
            </a:pathLst>
          </a:custGeom>
          <a:solidFill>
            <a:srgbClr val="27A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662995" y="1208532"/>
            <a:ext cx="1485265" cy="1207135"/>
            <a:chOff x="4662995" y="1208532"/>
            <a:chExt cx="1485265" cy="120713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1180" y="1213104"/>
              <a:ext cx="516636" cy="52120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6484" y="1775460"/>
              <a:ext cx="643127" cy="6400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6152" y="1208532"/>
              <a:ext cx="490727" cy="4907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2584" y="1844040"/>
              <a:ext cx="548639" cy="5486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67758" y="1839214"/>
              <a:ext cx="558165" cy="558165"/>
            </a:xfrm>
            <a:custGeom>
              <a:avLst/>
              <a:gdLst/>
              <a:ahLst/>
              <a:cxnLst/>
              <a:rect l="l" t="t" r="r" b="b"/>
              <a:pathLst>
                <a:path w="558164" h="558164">
                  <a:moveTo>
                    <a:pt x="0" y="558164"/>
                  </a:moveTo>
                  <a:lnTo>
                    <a:pt x="558164" y="558164"/>
                  </a:lnTo>
                  <a:lnTo>
                    <a:pt x="558164" y="0"/>
                  </a:lnTo>
                  <a:lnTo>
                    <a:pt x="0" y="0"/>
                  </a:lnTo>
                  <a:lnTo>
                    <a:pt x="0" y="55816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799333" y="4965344"/>
            <a:ext cx="2463165" cy="8629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600" b="1" spc="-15" dirty="0">
                <a:solidFill>
                  <a:srgbClr val="3A3838"/>
                </a:solidFill>
                <a:latin typeface="Microsoft JhengHei"/>
                <a:cs typeface="Microsoft JhengHei"/>
              </a:rPr>
              <a:t>*</a:t>
            </a:r>
            <a:r>
              <a:rPr sz="1600" b="1" spc="-25" dirty="0">
                <a:solidFill>
                  <a:srgbClr val="3A3838"/>
                </a:solidFill>
                <a:latin typeface="Microsoft JhengHei"/>
                <a:cs typeface="Microsoft JhengHei"/>
              </a:rPr>
              <a:t>至</a:t>
            </a:r>
            <a:r>
              <a:rPr sz="16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7-11</a:t>
            </a:r>
            <a:r>
              <a:rPr sz="1600" b="1" spc="-30" dirty="0">
                <a:solidFill>
                  <a:srgbClr val="FF0000"/>
                </a:solidFill>
                <a:latin typeface="Microsoft JhengHei"/>
                <a:cs typeface="Microsoft JhengHei"/>
              </a:rPr>
              <a:t>、全家、萊爾富</a:t>
            </a:r>
            <a:endParaRPr sz="1600">
              <a:latin typeface="Microsoft JhengHei"/>
              <a:cs typeface="Microsoft JhengHei"/>
            </a:endParaRPr>
          </a:p>
          <a:p>
            <a:pPr marL="12700" marR="5080">
              <a:lnSpc>
                <a:spcPct val="114399"/>
              </a:lnSpc>
              <a:spcBef>
                <a:spcPts val="5"/>
              </a:spcBef>
            </a:pPr>
            <a:r>
              <a:rPr sz="1600" b="1" spc="-25" dirty="0">
                <a:solidFill>
                  <a:srgbClr val="3A3838"/>
                </a:solidFill>
                <a:latin typeface="Microsoft JhengHei"/>
                <a:cs typeface="Microsoft JhengHei"/>
              </a:rPr>
              <a:t>使用</a:t>
            </a:r>
            <a:r>
              <a:rPr sz="1600" b="1" spc="-10" dirty="0">
                <a:solidFill>
                  <a:srgbClr val="3A3838"/>
                </a:solidFill>
                <a:latin typeface="Microsoft JhengHei"/>
                <a:cs typeface="Microsoft JhengHei"/>
              </a:rPr>
              <a:t>KIOSK</a:t>
            </a:r>
            <a:r>
              <a:rPr sz="1600" b="1" spc="-30" dirty="0">
                <a:solidFill>
                  <a:srgbClr val="3A3838"/>
                </a:solidFill>
                <a:latin typeface="Microsoft JhengHei"/>
                <a:cs typeface="Microsoft JhengHei"/>
              </a:rPr>
              <a:t>機台列印小白單</a:t>
            </a:r>
            <a:r>
              <a:rPr sz="1600" b="1" spc="-40" dirty="0">
                <a:solidFill>
                  <a:srgbClr val="3A3838"/>
                </a:solidFill>
                <a:latin typeface="Microsoft JhengHei"/>
                <a:cs typeface="Microsoft JhengHei"/>
              </a:rPr>
              <a:t>領餐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50338" y="6067145"/>
            <a:ext cx="34023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Microsoft YaHei"/>
                <a:cs typeface="Microsoft YaHei"/>
              </a:rPr>
              <a:t>* </a:t>
            </a:r>
            <a:r>
              <a:rPr sz="1200" b="1" spc="-10" dirty="0">
                <a:solidFill>
                  <a:srgbClr val="6F2F9F"/>
                </a:solidFill>
                <a:latin typeface="Microsoft YaHei"/>
                <a:cs typeface="Microsoft YaHei"/>
              </a:rPr>
              <a:t>7-11-ibon</a:t>
            </a:r>
            <a:r>
              <a:rPr sz="1200" b="1" spc="-15" dirty="0">
                <a:solidFill>
                  <a:srgbClr val="6F2F9F"/>
                </a:solidFill>
                <a:latin typeface="Microsoft YaHei"/>
                <a:cs typeface="Microsoft YaHei"/>
              </a:rPr>
              <a:t>，全家 </a:t>
            </a:r>
            <a:r>
              <a:rPr sz="1200" b="1" dirty="0">
                <a:solidFill>
                  <a:srgbClr val="6F2F9F"/>
                </a:solidFill>
                <a:latin typeface="Microsoft YaHei"/>
                <a:cs typeface="Microsoft YaHei"/>
              </a:rPr>
              <a:t>FAMI</a:t>
            </a:r>
            <a:r>
              <a:rPr sz="1200" b="1" spc="-5" dirty="0">
                <a:solidFill>
                  <a:srgbClr val="6F2F9F"/>
                </a:solidFill>
                <a:latin typeface="Microsoft YaHei"/>
                <a:cs typeface="Microsoft YaHei"/>
              </a:rPr>
              <a:t> </a:t>
            </a:r>
            <a:r>
              <a:rPr sz="1200" b="1" dirty="0">
                <a:solidFill>
                  <a:srgbClr val="6F2F9F"/>
                </a:solidFill>
                <a:latin typeface="Microsoft YaHei"/>
                <a:cs typeface="Microsoft YaHei"/>
              </a:rPr>
              <a:t>port</a:t>
            </a:r>
            <a:r>
              <a:rPr sz="1200" b="1" spc="-5" dirty="0">
                <a:solidFill>
                  <a:srgbClr val="6F2F9F"/>
                </a:solidFill>
                <a:latin typeface="Microsoft YaHei"/>
                <a:cs typeface="Microsoft YaHei"/>
              </a:rPr>
              <a:t>，萊爾富-</a:t>
            </a:r>
            <a:r>
              <a:rPr sz="1200" b="1" dirty="0">
                <a:solidFill>
                  <a:srgbClr val="6F2F9F"/>
                </a:solidFill>
                <a:latin typeface="Microsoft YaHei"/>
                <a:cs typeface="Microsoft YaHei"/>
              </a:rPr>
              <a:t>LIFE</a:t>
            </a:r>
            <a:r>
              <a:rPr sz="1200" b="1" spc="5" dirty="0">
                <a:solidFill>
                  <a:srgbClr val="6F2F9F"/>
                </a:solidFill>
                <a:latin typeface="Microsoft YaHei"/>
                <a:cs typeface="Microsoft YaHei"/>
              </a:rPr>
              <a:t> </a:t>
            </a:r>
            <a:r>
              <a:rPr sz="1200" b="1" spc="-25" dirty="0">
                <a:solidFill>
                  <a:srgbClr val="6F2F9F"/>
                </a:solidFill>
                <a:latin typeface="Microsoft YaHei"/>
                <a:cs typeface="Microsoft YaHei"/>
              </a:rPr>
              <a:t>ET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31611" y="4937277"/>
            <a:ext cx="2660650" cy="7899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1600" b="1" spc="-25" dirty="0">
                <a:solidFill>
                  <a:srgbClr val="3A3838"/>
                </a:solidFill>
                <a:latin typeface="Microsoft JhengHei"/>
                <a:cs typeface="Microsoft JhengHei"/>
              </a:rPr>
              <a:t>依</a:t>
            </a:r>
            <a:r>
              <a:rPr sz="1600" b="1" spc="-10" dirty="0">
                <a:solidFill>
                  <a:srgbClr val="3A3838"/>
                </a:solidFill>
                <a:latin typeface="Microsoft JhengHei"/>
                <a:cs typeface="Microsoft JhengHei"/>
              </a:rPr>
              <a:t>KIOSK</a:t>
            </a:r>
            <a:r>
              <a:rPr sz="1600" b="1" spc="-30" dirty="0">
                <a:solidFill>
                  <a:srgbClr val="3A3838"/>
                </a:solidFill>
                <a:latin typeface="Microsoft JhengHei"/>
                <a:cs typeface="Microsoft JhengHei"/>
              </a:rPr>
              <a:t>螢幕指示讀取</a:t>
            </a:r>
            <a:endParaRPr sz="16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600" b="1" spc="-30" dirty="0">
                <a:solidFill>
                  <a:srgbClr val="3A3838"/>
                </a:solidFill>
                <a:latin typeface="Microsoft JhengHei"/>
                <a:cs typeface="Microsoft JhengHei"/>
              </a:rPr>
              <a:t>【數位幸福餐券】印出小白單</a:t>
            </a:r>
            <a:endParaRPr sz="1600">
              <a:latin typeface="Microsoft JhengHei"/>
              <a:cs typeface="Microsoft JhengHei"/>
            </a:endParaRPr>
          </a:p>
          <a:p>
            <a:pPr marL="278130">
              <a:lnSpc>
                <a:spcPct val="100000"/>
              </a:lnSpc>
              <a:spcBef>
                <a:spcPts val="190"/>
              </a:spcBef>
            </a:pPr>
            <a:r>
              <a:rPr sz="12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( 限當日兌換、限同一商店 )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24850" y="4642103"/>
            <a:ext cx="878205" cy="114300"/>
          </a:xfrm>
          <a:custGeom>
            <a:avLst/>
            <a:gdLst/>
            <a:ahLst/>
            <a:cxnLst/>
            <a:rect l="l" t="t" r="r" b="b"/>
            <a:pathLst>
              <a:path w="878204" h="114300">
                <a:moveTo>
                  <a:pt x="763777" y="0"/>
                </a:moveTo>
                <a:lnTo>
                  <a:pt x="763777" y="114300"/>
                </a:lnTo>
                <a:lnTo>
                  <a:pt x="839977" y="76200"/>
                </a:lnTo>
                <a:lnTo>
                  <a:pt x="782827" y="76200"/>
                </a:lnTo>
                <a:lnTo>
                  <a:pt x="782827" y="38100"/>
                </a:lnTo>
                <a:lnTo>
                  <a:pt x="839977" y="38100"/>
                </a:lnTo>
                <a:lnTo>
                  <a:pt x="763777" y="0"/>
                </a:lnTo>
                <a:close/>
              </a:path>
              <a:path w="878204" h="114300">
                <a:moveTo>
                  <a:pt x="763777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763777" y="76200"/>
                </a:lnTo>
                <a:lnTo>
                  <a:pt x="763777" y="38100"/>
                </a:lnTo>
                <a:close/>
              </a:path>
              <a:path w="878204" h="114300">
                <a:moveTo>
                  <a:pt x="839977" y="38100"/>
                </a:moveTo>
                <a:lnTo>
                  <a:pt x="782827" y="38100"/>
                </a:lnTo>
                <a:lnTo>
                  <a:pt x="782827" y="76200"/>
                </a:lnTo>
                <a:lnTo>
                  <a:pt x="839977" y="76200"/>
                </a:lnTo>
                <a:lnTo>
                  <a:pt x="878077" y="57150"/>
                </a:lnTo>
                <a:lnTo>
                  <a:pt x="839977" y="381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444746" y="2460500"/>
            <a:ext cx="2052320" cy="862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95"/>
              </a:spcBef>
            </a:pPr>
            <a:r>
              <a:rPr sz="1600" b="1" spc="-25" dirty="0">
                <a:solidFill>
                  <a:srgbClr val="3A3838"/>
                </a:solidFill>
                <a:latin typeface="Microsoft JhengHei"/>
                <a:cs typeface="Microsoft JhengHei"/>
              </a:rPr>
              <a:t>至</a:t>
            </a:r>
            <a:r>
              <a:rPr sz="1600" b="1" spc="-10" dirty="0">
                <a:solidFill>
                  <a:srgbClr val="3A3838"/>
                </a:solidFill>
                <a:latin typeface="Microsoft JhengHei"/>
                <a:cs typeface="Microsoft JhengHei"/>
              </a:rPr>
              <a:t>7-11</a:t>
            </a:r>
            <a:r>
              <a:rPr sz="1600" b="1" spc="-25" dirty="0">
                <a:solidFill>
                  <a:srgbClr val="3A3838"/>
                </a:solidFill>
                <a:latin typeface="Microsoft JhengHei"/>
                <a:cs typeface="Microsoft JhengHei"/>
              </a:rPr>
              <a:t>、全家、</a:t>
            </a:r>
            <a:r>
              <a:rPr sz="1600" b="1" spc="-10" dirty="0">
                <a:solidFill>
                  <a:srgbClr val="3A3838"/>
                </a:solidFill>
                <a:latin typeface="Microsoft JhengHei"/>
                <a:cs typeface="Microsoft JhengHei"/>
              </a:rPr>
              <a:t>OK</a:t>
            </a:r>
            <a:r>
              <a:rPr sz="1600" b="1" spc="-50" dirty="0">
                <a:solidFill>
                  <a:srgbClr val="3A3838"/>
                </a:solidFill>
                <a:latin typeface="Microsoft JhengHei"/>
                <a:cs typeface="Microsoft JhengHei"/>
              </a:rPr>
              <a:t>、</a:t>
            </a:r>
            <a:r>
              <a:rPr sz="1600" b="1" spc="-35" dirty="0">
                <a:solidFill>
                  <a:srgbClr val="3A3838"/>
                </a:solidFill>
                <a:latin typeface="Microsoft JhengHei"/>
                <a:cs typeface="Microsoft JhengHei"/>
              </a:rPr>
              <a:t>萊爾富、楓康超市櫃檯兌換餐點</a:t>
            </a:r>
            <a:endParaRPr sz="1600">
              <a:latin typeface="Microsoft JhengHei"/>
              <a:cs typeface="Microsoft JhengHe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64735" y="1185672"/>
            <a:ext cx="548639" cy="54863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3504" y="2342375"/>
            <a:ext cx="1421130" cy="98070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4111" y="4314444"/>
            <a:ext cx="487679" cy="48615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72255" y="3694176"/>
            <a:ext cx="547115" cy="548640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</p:spTree>
    <p:extLst>
      <p:ext uri="{BB962C8B-B14F-4D97-AF65-F5344CB8AC3E}">
        <p14:creationId xmlns:p14="http://schemas.microsoft.com/office/powerpoint/2010/main" val="390791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3605"/>
            <a:ext cx="76174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3100" algn="l"/>
              </a:tabLst>
            </a:pPr>
            <a:r>
              <a:rPr sz="3600" dirty="0"/>
              <a:t>數位幸福餐</a:t>
            </a:r>
            <a:r>
              <a:rPr sz="3600" spc="-50" dirty="0"/>
              <a:t>劵</a:t>
            </a:r>
            <a:r>
              <a:rPr sz="3600" dirty="0"/>
              <a:t>	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家長提醒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75888" y="365759"/>
            <a:ext cx="396875" cy="739140"/>
          </a:xfrm>
          <a:custGeom>
            <a:avLst/>
            <a:gdLst/>
            <a:ahLst/>
            <a:cxnLst/>
            <a:rect l="l" t="t" r="r" b="b"/>
            <a:pathLst>
              <a:path w="396875" h="739140">
                <a:moveTo>
                  <a:pt x="396875" y="0"/>
                </a:moveTo>
                <a:lnTo>
                  <a:pt x="0" y="739013"/>
                </a:lnTo>
              </a:path>
            </a:pathLst>
          </a:custGeom>
          <a:ln w="6349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0071" y="1155687"/>
            <a:ext cx="10428605" cy="317458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469265" indent="-456565">
              <a:spcBef>
                <a:spcPts val="1155"/>
              </a:spcBef>
              <a:buFontTx/>
              <a:buAutoNum type="arabicPeriod"/>
              <a:tabLst>
                <a:tab pos="469265" algn="l"/>
              </a:tabLst>
            </a:pPr>
            <a:r>
              <a:rPr lang="zh-TW" altLang="en-US" sz="2200" b="1" spc="-30" dirty="0">
                <a:solidFill>
                  <a:srgbClr val="FF0000"/>
                </a:solidFill>
                <a:latin typeface="Microsoft YaHei"/>
                <a:cs typeface="Microsoft YaHei"/>
              </a:rPr>
              <a:t>外觀卡號、學號。</a:t>
            </a:r>
            <a:r>
              <a:rPr lang="en-US" altLang="zh-TW" sz="2200" b="1" spc="-30" dirty="0">
                <a:solidFill>
                  <a:srgbClr val="FF0000"/>
                </a:solidFill>
                <a:latin typeface="Microsoft YaHei"/>
                <a:cs typeface="Microsoft YaHei"/>
              </a:rPr>
              <a:t>(</a:t>
            </a:r>
            <a:r>
              <a:rPr lang="zh-TW" altLang="en-US" sz="2200" b="1" spc="-30" dirty="0">
                <a:solidFill>
                  <a:srgbClr val="FF0000"/>
                </a:solidFill>
                <a:latin typeface="Microsoft YaHei"/>
                <a:cs typeface="Microsoft YaHei"/>
              </a:rPr>
              <a:t>抄寫於聯絡簿上面</a:t>
            </a:r>
            <a:r>
              <a:rPr lang="en-US" altLang="zh-TW" sz="2200" b="1" spc="-10" dirty="0">
                <a:solidFill>
                  <a:srgbClr val="FF0000"/>
                </a:solidFill>
                <a:latin typeface="Microsoft YaHei"/>
                <a:cs typeface="Microsoft YaHei"/>
              </a:rPr>
              <a:t>)</a:t>
            </a:r>
          </a:p>
          <a:p>
            <a:pPr marL="469265" indent="-456565">
              <a:spcBef>
                <a:spcPts val="1155"/>
              </a:spcBef>
              <a:buFontTx/>
              <a:buAutoNum type="arabicPeriod"/>
              <a:tabLst>
                <a:tab pos="469265" algn="l"/>
              </a:tabLst>
            </a:pPr>
            <a:r>
              <a:rPr lang="zh-TW" altLang="en-US" sz="2000" spc="-30" dirty="0">
                <a:solidFill>
                  <a:srgbClr val="3A3838"/>
                </a:solidFill>
                <a:latin typeface="Microsoft YaHei"/>
                <a:cs typeface="Microsoft YaHei"/>
              </a:rPr>
              <a:t>限當日領餐，領餐資格限當日 </a:t>
            </a:r>
            <a:r>
              <a:rPr lang="en-US" altLang="zh-TW" sz="2000" dirty="0">
                <a:solidFill>
                  <a:srgbClr val="3A3838"/>
                </a:solidFill>
                <a:latin typeface="Microsoft YaHei"/>
                <a:cs typeface="Microsoft YaHei"/>
              </a:rPr>
              <a:t>23:59</a:t>
            </a:r>
            <a:r>
              <a:rPr lang="zh-TW" altLang="en-US" sz="2000" spc="-40" dirty="0">
                <a:solidFill>
                  <a:srgbClr val="3A3838"/>
                </a:solidFill>
                <a:latin typeface="Microsoft YaHei"/>
                <a:cs typeface="Microsoft YaHei"/>
              </a:rPr>
              <a:t> 前領取完畢。</a:t>
            </a:r>
            <a:r>
              <a:rPr lang="zh-TW" altLang="en-US" sz="2000" spc="-40" dirty="0">
                <a:solidFill>
                  <a:srgbClr val="FF0000"/>
                </a:solidFill>
                <a:latin typeface="Microsoft YaHei"/>
                <a:cs typeface="Microsoft YaHei"/>
              </a:rPr>
              <a:t>超過期限，沒有補領機制。</a:t>
            </a:r>
            <a:endParaRPr lang="en-US" altLang="zh-TW" sz="2000" spc="-45" dirty="0">
              <a:solidFill>
                <a:srgbClr val="006FC0"/>
              </a:solidFill>
              <a:latin typeface="Microsoft YaHei"/>
              <a:cs typeface="Microsoft YaHei"/>
            </a:endParaRPr>
          </a:p>
          <a:p>
            <a:pPr marL="469265" indent="-456565">
              <a:lnSpc>
                <a:spcPct val="100000"/>
              </a:lnSpc>
              <a:spcBef>
                <a:spcPts val="1660"/>
              </a:spcBef>
              <a:buAutoNum type="arabicPeriod" startAt="3"/>
              <a:tabLst>
                <a:tab pos="469265" algn="l"/>
              </a:tabLst>
            </a:pPr>
            <a:r>
              <a:rPr lang="zh-TW" altLang="en-US" sz="2200" spc="-30" dirty="0">
                <a:solidFill>
                  <a:srgbClr val="3A3838"/>
                </a:solidFill>
                <a:latin typeface="Microsoft YaHei"/>
                <a:cs typeface="Microsoft YaHei"/>
              </a:rPr>
              <a:t>一卡通為</a:t>
            </a:r>
            <a:r>
              <a:rPr lang="zh-TW" altLang="en-US" sz="2200" spc="-30" dirty="0">
                <a:solidFill>
                  <a:srgbClr val="FF0000"/>
                </a:solidFill>
                <a:latin typeface="Microsoft YaHei"/>
                <a:cs typeface="Microsoft YaHei"/>
              </a:rPr>
              <a:t>票證單位</a:t>
            </a:r>
            <a:r>
              <a:rPr lang="zh-TW" altLang="en-US" sz="2200" spc="-30" dirty="0">
                <a:solidFill>
                  <a:srgbClr val="3A3838"/>
                </a:solidFill>
                <a:latin typeface="Microsoft YaHei"/>
                <a:cs typeface="Microsoft YaHei"/>
              </a:rPr>
              <a:t>適用</a:t>
            </a:r>
            <a:r>
              <a:rPr lang="zh-TW" altLang="en-US" sz="2200" spc="-30" dirty="0">
                <a:solidFill>
                  <a:srgbClr val="FF0000"/>
                </a:solidFill>
                <a:latin typeface="Microsoft YaHei"/>
                <a:cs typeface="Microsoft YaHei"/>
              </a:rPr>
              <a:t>金融法</a:t>
            </a:r>
            <a:r>
              <a:rPr lang="zh-TW" altLang="en-US" sz="2200" spc="-50" dirty="0">
                <a:solidFill>
                  <a:srgbClr val="3A3838"/>
                </a:solidFill>
                <a:latin typeface="Microsoft YaHei"/>
                <a:cs typeface="Microsoft YaHei"/>
              </a:rPr>
              <a:t>。</a:t>
            </a:r>
            <a:r>
              <a:rPr lang="en-US" altLang="zh-TW" sz="2200" b="1" spc="-50" dirty="0">
                <a:solidFill>
                  <a:srgbClr val="FF0000"/>
                </a:solidFill>
                <a:latin typeface="Microsoft YaHei"/>
                <a:cs typeface="Microsoft YaHei"/>
              </a:rPr>
              <a:t>【</a:t>
            </a:r>
            <a:r>
              <a:rPr lang="zh-TW" altLang="en-US" sz="2200" b="1" spc="-50" dirty="0">
                <a:solidFill>
                  <a:srgbClr val="FF0000"/>
                </a:solidFill>
                <a:latin typeface="Microsoft YaHei"/>
                <a:cs typeface="Microsoft YaHei"/>
              </a:rPr>
              <a:t>不輕易停卡及註銷卡片</a:t>
            </a:r>
            <a:r>
              <a:rPr lang="en-US" altLang="zh-TW" sz="2200" b="1" spc="-50" dirty="0">
                <a:solidFill>
                  <a:srgbClr val="FF0000"/>
                </a:solidFill>
                <a:latin typeface="Microsoft YaHei"/>
                <a:cs typeface="Microsoft YaHei"/>
              </a:rPr>
              <a:t>】</a:t>
            </a:r>
            <a:r>
              <a:rPr lang="zh-TW" altLang="en-US" sz="2200" spc="-50" dirty="0">
                <a:solidFill>
                  <a:srgbClr val="3A3838"/>
                </a:solidFill>
                <a:latin typeface="Microsoft YaHei"/>
                <a:cs typeface="Microsoft YaHei"/>
              </a:rPr>
              <a:t>。</a:t>
            </a:r>
            <a:endParaRPr lang="en-US" altLang="zh-TW" sz="2200" spc="-50" dirty="0">
              <a:solidFill>
                <a:srgbClr val="3A3838"/>
              </a:solidFill>
              <a:latin typeface="Microsoft YaHei"/>
              <a:cs typeface="Microsoft YaHei"/>
            </a:endParaRPr>
          </a:p>
          <a:p>
            <a:pPr marL="469265" indent="-456565">
              <a:spcBef>
                <a:spcPts val="1660"/>
              </a:spcBef>
              <a:buFontTx/>
              <a:buAutoNum type="arabicPeriod" startAt="3"/>
              <a:tabLst>
                <a:tab pos="469265" algn="l"/>
              </a:tabLst>
            </a:pPr>
            <a:r>
              <a:rPr lang="zh-TW" altLang="en-US" sz="2200" spc="-35" dirty="0">
                <a:solidFill>
                  <a:srgbClr val="3A3838"/>
                </a:solidFill>
                <a:latin typeface="Microsoft YaHei"/>
                <a:cs typeface="Microsoft YaHei"/>
              </a:rPr>
              <a:t>知悉學生暑假</a:t>
            </a:r>
            <a:r>
              <a:rPr lang="zh-TW" altLang="en-US" sz="2200" spc="-35" dirty="0">
                <a:solidFill>
                  <a:srgbClr val="006FC0"/>
                </a:solidFill>
                <a:latin typeface="Microsoft YaHei"/>
                <a:cs typeface="Microsoft YaHei"/>
              </a:rPr>
              <a:t>可領餐商店</a:t>
            </a:r>
            <a:r>
              <a:rPr lang="zh-TW" altLang="en-US" sz="2200" spc="-35" dirty="0">
                <a:solidFill>
                  <a:srgbClr val="3A3838"/>
                </a:solidFill>
                <a:latin typeface="Microsoft YaHei"/>
                <a:cs typeface="Microsoft YaHei"/>
              </a:rPr>
              <a:t>、</a:t>
            </a:r>
            <a:r>
              <a:rPr lang="zh-TW" altLang="en-US" sz="2200" spc="-35" dirty="0">
                <a:solidFill>
                  <a:srgbClr val="006FC0"/>
                </a:solidFill>
                <a:latin typeface="Microsoft YaHei"/>
                <a:cs typeface="Microsoft YaHei"/>
              </a:rPr>
              <a:t>領餐方式</a:t>
            </a:r>
            <a:r>
              <a:rPr lang="zh-TW" altLang="en-US" sz="2200" spc="-25" dirty="0">
                <a:solidFill>
                  <a:srgbClr val="3A3838"/>
                </a:solidFill>
                <a:latin typeface="Microsoft YaHei"/>
                <a:cs typeface="Microsoft YaHei"/>
              </a:rPr>
              <a:t>及</a:t>
            </a:r>
            <a:r>
              <a:rPr lang="zh-TW" altLang="en-US" sz="2200" spc="-30" dirty="0">
                <a:solidFill>
                  <a:srgbClr val="006FC0"/>
                </a:solidFill>
                <a:latin typeface="Microsoft YaHei"/>
                <a:cs typeface="Microsoft YaHei"/>
              </a:rPr>
              <a:t>卡片遺失之處理辦法</a:t>
            </a:r>
            <a:r>
              <a:rPr lang="en-US" altLang="zh-TW" sz="2200" spc="-30" dirty="0">
                <a:solidFill>
                  <a:srgbClr val="006FC0"/>
                </a:solidFill>
                <a:latin typeface="Microsoft YaHei"/>
                <a:cs typeface="Microsoft YaHei"/>
              </a:rPr>
              <a:t>【</a:t>
            </a:r>
            <a:r>
              <a:rPr lang="zh-TW" altLang="en-US" sz="2200" spc="-30" dirty="0">
                <a:solidFill>
                  <a:srgbClr val="006FC0"/>
                </a:solidFill>
                <a:latin typeface="Microsoft YaHei"/>
                <a:cs typeface="Microsoft YaHei"/>
              </a:rPr>
              <a:t>建議手輸卡號</a:t>
            </a:r>
            <a:r>
              <a:rPr lang="en-US" altLang="zh-TW" sz="2200" spc="-30" dirty="0">
                <a:solidFill>
                  <a:srgbClr val="006FC0"/>
                </a:solidFill>
                <a:latin typeface="Microsoft YaHei"/>
                <a:cs typeface="Microsoft YaHei"/>
              </a:rPr>
              <a:t>】</a:t>
            </a:r>
            <a:r>
              <a:rPr lang="zh-TW" altLang="en-US" sz="2200" spc="-50" dirty="0">
                <a:solidFill>
                  <a:srgbClr val="3A3838"/>
                </a:solidFill>
                <a:latin typeface="Microsoft YaHei"/>
                <a:cs typeface="Microsoft YaHei"/>
              </a:rPr>
              <a:t>。</a:t>
            </a:r>
            <a:endParaRPr lang="en-US" altLang="zh-TW" sz="2200" spc="-50" dirty="0">
              <a:solidFill>
                <a:srgbClr val="3A3838"/>
              </a:solidFill>
              <a:latin typeface="Microsoft YaHei"/>
              <a:cs typeface="Microsoft YaHei"/>
            </a:endParaRPr>
          </a:p>
          <a:p>
            <a:pPr marL="469265" indent="-456565">
              <a:lnSpc>
                <a:spcPct val="100000"/>
              </a:lnSpc>
              <a:spcBef>
                <a:spcPts val="1660"/>
              </a:spcBef>
              <a:buAutoNum type="arabicPeriod" startAt="3"/>
              <a:tabLst>
                <a:tab pos="469265" algn="l"/>
              </a:tabLst>
            </a:pPr>
            <a:r>
              <a:rPr lang="zh-TW" altLang="en-US" sz="2200" spc="-50" dirty="0">
                <a:solidFill>
                  <a:srgbClr val="3A3838"/>
                </a:solidFill>
                <a:latin typeface="Microsoft YaHei"/>
                <a:cs typeface="Microsoft YaHei"/>
              </a:rPr>
              <a:t>先挑好餐點後，再開始領餐程序。</a:t>
            </a:r>
            <a:r>
              <a:rPr lang="en-US" altLang="zh-TW" sz="2200" spc="-50" dirty="0">
                <a:solidFill>
                  <a:srgbClr val="3A3838"/>
                </a:solidFill>
                <a:latin typeface="Microsoft YaHei"/>
                <a:cs typeface="Microsoft YaHei"/>
              </a:rPr>
              <a:t>【</a:t>
            </a:r>
            <a:r>
              <a:rPr lang="zh-TW" altLang="en-US" sz="2200" spc="-50" dirty="0">
                <a:solidFill>
                  <a:srgbClr val="3A3838"/>
                </a:solidFill>
                <a:latin typeface="Microsoft YaHei"/>
                <a:cs typeface="Microsoft YaHei"/>
              </a:rPr>
              <a:t>靠卡或手輸卡號</a:t>
            </a:r>
            <a:r>
              <a:rPr lang="en-US" altLang="zh-TW" sz="2200" spc="-50" dirty="0">
                <a:solidFill>
                  <a:srgbClr val="3A3838"/>
                </a:solidFill>
                <a:latin typeface="Microsoft YaHei"/>
                <a:cs typeface="Microsoft YaHei"/>
              </a:rPr>
              <a:t>】</a:t>
            </a:r>
          </a:p>
          <a:p>
            <a:pPr marL="469265" indent="-456565">
              <a:lnSpc>
                <a:spcPct val="100000"/>
              </a:lnSpc>
              <a:spcBef>
                <a:spcPts val="1660"/>
              </a:spcBef>
              <a:buAutoNum type="arabicPeriod" startAt="3"/>
              <a:tabLst>
                <a:tab pos="469265" algn="l"/>
              </a:tabLst>
            </a:pPr>
            <a:endParaRPr sz="2200" dirty="0">
              <a:latin typeface="Microsoft YaHei"/>
              <a:cs typeface="Microsoft Ya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spc="-5" dirty="0"/>
              <a:t>溫馨提醒</a:t>
            </a:r>
            <a:r>
              <a:rPr sz="3600" spc="-5" dirty="0"/>
              <a:t> : 領餐規則</a:t>
            </a:r>
            <a:r>
              <a:rPr sz="3600" spc="-25" dirty="0"/>
              <a:t>(1)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283" y="1279677"/>
            <a:ext cx="10277475" cy="45529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40" dirty="0">
                <a:solidFill>
                  <a:srgbClr val="3A3838"/>
                </a:solidFill>
                <a:latin typeface="Microsoft YaHei"/>
                <a:cs typeface="Microsoft YaHei"/>
              </a:rPr>
              <a:t>[系統設定]</a:t>
            </a:r>
            <a:endParaRPr sz="2800" dirty="0">
              <a:latin typeface="Microsoft YaHei"/>
              <a:cs typeface="Microsoft YaHei"/>
            </a:endParaRPr>
          </a:p>
          <a:p>
            <a:pPr marL="408940" indent="-39624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08940" algn="l"/>
              </a:tabLst>
            </a:pPr>
            <a:r>
              <a:rPr sz="2800" spc="-30" dirty="0">
                <a:solidFill>
                  <a:srgbClr val="3A3838"/>
                </a:solidFill>
                <a:latin typeface="Microsoft YaHei"/>
                <a:cs typeface="Microsoft YaHei"/>
              </a:rPr>
              <a:t>限當日領餐，領餐資格限當日 </a:t>
            </a:r>
            <a:r>
              <a:rPr sz="2800" dirty="0">
                <a:solidFill>
                  <a:srgbClr val="3A3838"/>
                </a:solidFill>
                <a:latin typeface="Microsoft YaHei"/>
                <a:cs typeface="Microsoft YaHei"/>
              </a:rPr>
              <a:t>23:59</a:t>
            </a: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 前領取完畢。</a:t>
            </a:r>
            <a:endParaRPr sz="2800" dirty="0">
              <a:latin typeface="Microsoft YaHei"/>
              <a:cs typeface="Microsoft YaHei"/>
            </a:endParaRPr>
          </a:p>
          <a:p>
            <a:pPr marL="408940" indent="-396240">
              <a:lnSpc>
                <a:spcPct val="100000"/>
              </a:lnSpc>
              <a:spcBef>
                <a:spcPts val="600"/>
              </a:spcBef>
              <a:buClr>
                <a:srgbClr val="3A3838"/>
              </a:buClr>
              <a:buAutoNum type="arabicPeriod"/>
              <a:tabLst>
                <a:tab pos="408940" algn="l"/>
              </a:tabLst>
            </a:pPr>
            <a:r>
              <a:rPr sz="2800" spc="-40" dirty="0" err="1">
                <a:solidFill>
                  <a:srgbClr val="FF0000"/>
                </a:solidFill>
                <a:latin typeface="Microsoft YaHei"/>
                <a:cs typeface="Microsoft YaHei"/>
              </a:rPr>
              <a:t>超過期限，沒有補領機制</a:t>
            </a:r>
            <a:r>
              <a:rPr sz="2800" spc="-40" dirty="0">
                <a:solidFill>
                  <a:srgbClr val="FF0000"/>
                </a:solidFill>
                <a:latin typeface="Microsoft YaHei"/>
                <a:cs typeface="Microsoft YaHei"/>
              </a:rPr>
              <a:t>。</a:t>
            </a:r>
            <a:endParaRPr sz="2800" dirty="0">
              <a:latin typeface="Microsoft YaHei"/>
              <a:cs typeface="Microsoft YaHei"/>
            </a:endParaRPr>
          </a:p>
          <a:p>
            <a:pPr marL="408940" indent="-39624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08940" algn="l"/>
              </a:tabLst>
            </a:pP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於超商產製小白單後，需當日完成兌換，不補發兌餐。</a:t>
            </a:r>
            <a:endParaRPr sz="2800" dirty="0">
              <a:latin typeface="Microsoft YaHei"/>
              <a:cs typeface="Microsoft YaHei"/>
            </a:endParaRPr>
          </a:p>
          <a:p>
            <a:pPr marL="408940" indent="-39624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08940" algn="l"/>
              </a:tabLst>
            </a:pP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兌換交易完成後，不提供退、換貨服務。</a:t>
            </a:r>
            <a:endParaRPr sz="2800" dirty="0">
              <a:latin typeface="Microsoft YaHei"/>
              <a:cs typeface="Microsoft YaHei"/>
            </a:endParaRPr>
          </a:p>
          <a:p>
            <a:pPr marL="408940" indent="-39624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408940" algn="l"/>
              </a:tabLst>
            </a:pP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如遇到超商設備問題導致逾期，請個案聯絡一卡通及教育處。</a:t>
            </a:r>
            <a:endParaRPr sz="2800" dirty="0">
              <a:latin typeface="Microsoft YaHei"/>
              <a:cs typeface="Microsoft YaHei"/>
            </a:endParaRPr>
          </a:p>
          <a:p>
            <a:pPr marL="408940" marR="5080" indent="-396875">
              <a:lnSpc>
                <a:spcPts val="3960"/>
              </a:lnSpc>
              <a:spcBef>
                <a:spcPts val="229"/>
              </a:spcBef>
              <a:buAutoNum type="arabicPeriod"/>
              <a:tabLst>
                <a:tab pos="431800" algn="l"/>
              </a:tabLst>
            </a:pPr>
            <a:r>
              <a:rPr sz="2800" spc="-35" dirty="0">
                <a:solidFill>
                  <a:srgbClr val="3A3838"/>
                </a:solidFill>
                <a:latin typeface="Microsoft YaHei"/>
                <a:cs typeface="Microsoft YaHei"/>
              </a:rPr>
              <a:t>可使用超商為全台之便利商店，部分特殊店鋪可能無法兌領，請	</a:t>
            </a: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依超商公告為主。(如台鐵門市、部分學校、廠辦及商場店舖)</a:t>
            </a:r>
            <a:endParaRPr sz="2800" dirty="0">
              <a:latin typeface="Microsoft YaHei"/>
              <a:cs typeface="Microsoft YaHei"/>
            </a:endParaRPr>
          </a:p>
          <a:p>
            <a:pPr marL="431800">
              <a:lnSpc>
                <a:spcPct val="100000"/>
              </a:lnSpc>
              <a:spcBef>
                <a:spcPts val="370"/>
              </a:spcBef>
            </a:pP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及雖使用超商發票但為集團關係企業門市。</a:t>
            </a:r>
            <a:endParaRPr sz="2800" dirty="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spc="-5" dirty="0"/>
              <a:t>溫馨提醒</a:t>
            </a:r>
            <a:r>
              <a:rPr sz="3600" spc="-5" dirty="0"/>
              <a:t> : 領餐規則</a:t>
            </a:r>
            <a:r>
              <a:rPr sz="3600" spc="-25" dirty="0"/>
              <a:t>(2)</a:t>
            </a:r>
            <a:endParaRPr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283" y="1279677"/>
            <a:ext cx="9933305" cy="25406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b="1" spc="-40" dirty="0">
                <a:solidFill>
                  <a:srgbClr val="3A3838"/>
                </a:solidFill>
                <a:latin typeface="Microsoft YaHei"/>
                <a:cs typeface="Microsoft YaHei"/>
              </a:rPr>
              <a:t>[領餐商品限制]</a:t>
            </a:r>
            <a:endParaRPr sz="2800">
              <a:latin typeface="Microsoft YaHei"/>
              <a:cs typeface="Microsoft YaHei"/>
            </a:endParaRPr>
          </a:p>
          <a:p>
            <a:pPr marL="323850" indent="-311150">
              <a:lnSpc>
                <a:spcPct val="100000"/>
              </a:lnSpc>
              <a:spcBef>
                <a:spcPts val="600"/>
              </a:spcBef>
              <a:buAutoNum type="arabicPlain"/>
              <a:tabLst>
                <a:tab pos="323850" algn="l"/>
              </a:tabLst>
            </a:pPr>
            <a:r>
              <a:rPr sz="2800" spc="-35" dirty="0">
                <a:solidFill>
                  <a:srgbClr val="3A3838"/>
                </a:solidFill>
                <a:latin typeface="Microsoft YaHei"/>
                <a:cs typeface="Microsoft YaHei"/>
              </a:rPr>
              <a:t>、應有主食（不含泡麵等長天期食品</a:t>
            </a:r>
            <a:r>
              <a:rPr sz="2800" spc="-30" dirty="0">
                <a:solidFill>
                  <a:srgbClr val="3A3838"/>
                </a:solidFill>
                <a:latin typeface="Microsoft YaHei"/>
                <a:cs typeface="Microsoft YaHei"/>
              </a:rPr>
              <a:t>）</a:t>
            </a: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，不得單一領取飲品。</a:t>
            </a:r>
            <a:endParaRPr sz="2800">
              <a:latin typeface="Microsoft YaHei"/>
              <a:cs typeface="Microsoft YaHei"/>
            </a:endParaRPr>
          </a:p>
          <a:p>
            <a:pPr marL="324485" indent="-311785">
              <a:lnSpc>
                <a:spcPct val="100000"/>
              </a:lnSpc>
              <a:spcBef>
                <a:spcPts val="600"/>
              </a:spcBef>
              <a:buAutoNum type="arabicPlain"/>
              <a:tabLst>
                <a:tab pos="324485" algn="l"/>
              </a:tabLst>
            </a:pP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、不得兌換食物以外之商品。（如：菸、酒、遊戲點數</a:t>
            </a:r>
            <a:r>
              <a:rPr sz="2800" spc="-50" dirty="0">
                <a:solidFill>
                  <a:srgbClr val="3A3838"/>
                </a:solidFill>
                <a:latin typeface="Microsoft YaHei"/>
                <a:cs typeface="Microsoft YaHei"/>
              </a:rPr>
              <a:t>）</a:t>
            </a:r>
            <a:endParaRPr sz="2800">
              <a:latin typeface="Microsoft YaHei"/>
              <a:cs typeface="Microsoft YaHei"/>
            </a:endParaRPr>
          </a:p>
          <a:p>
            <a:pPr marL="323850" indent="-311150">
              <a:lnSpc>
                <a:spcPct val="100000"/>
              </a:lnSpc>
              <a:spcBef>
                <a:spcPts val="600"/>
              </a:spcBef>
              <a:buAutoNum type="arabicPlain"/>
              <a:tabLst>
                <a:tab pos="323850" algn="l"/>
              </a:tabLst>
            </a:pPr>
            <a:r>
              <a:rPr sz="2800" spc="-35" dirty="0">
                <a:solidFill>
                  <a:srgbClr val="3A3838"/>
                </a:solidFill>
                <a:latin typeface="Microsoft YaHei"/>
                <a:cs typeface="Microsoft YaHei"/>
              </a:rPr>
              <a:t>、不得兌換含糖飲料。（如：汽水、奶茶、可樂等</a:t>
            </a:r>
            <a:r>
              <a:rPr sz="2800" spc="-50" dirty="0">
                <a:solidFill>
                  <a:srgbClr val="3A3838"/>
                </a:solidFill>
                <a:latin typeface="Microsoft YaHei"/>
                <a:cs typeface="Microsoft YaHei"/>
              </a:rPr>
              <a:t>）</a:t>
            </a:r>
            <a:endParaRPr sz="2800">
              <a:latin typeface="Microsoft YaHei"/>
              <a:cs typeface="Microsoft YaHei"/>
            </a:endParaRPr>
          </a:p>
          <a:p>
            <a:pPr marL="323850" indent="-311150">
              <a:lnSpc>
                <a:spcPct val="100000"/>
              </a:lnSpc>
              <a:spcBef>
                <a:spcPts val="600"/>
              </a:spcBef>
              <a:buAutoNum type="arabicPlain"/>
              <a:tabLst>
                <a:tab pos="323850" algn="l"/>
              </a:tabLst>
            </a:pPr>
            <a:r>
              <a:rPr sz="2800" spc="-35" dirty="0">
                <a:solidFill>
                  <a:srgbClr val="3A3838"/>
                </a:solidFill>
                <a:latin typeface="Microsoft YaHei"/>
                <a:cs typeface="Microsoft YaHei"/>
              </a:rPr>
              <a:t>、不得兌換咖啡因飲品。（如：咖啡、茶</a:t>
            </a:r>
            <a:r>
              <a:rPr sz="2800" spc="-50" dirty="0">
                <a:solidFill>
                  <a:srgbClr val="3A3838"/>
                </a:solidFill>
                <a:latin typeface="Microsoft YaHei"/>
                <a:cs typeface="Microsoft YaHei"/>
              </a:rPr>
              <a:t>）</a:t>
            </a:r>
            <a:endParaRPr sz="28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3605"/>
            <a:ext cx="683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spc="-10" dirty="0"/>
              <a:t>溫馨提醒</a:t>
            </a:r>
            <a:r>
              <a:rPr sz="3600" spc="-10" dirty="0"/>
              <a:t> : 學生無法領餐原因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283" y="1273132"/>
            <a:ext cx="10130155" cy="169020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b="1" spc="-10" dirty="0">
                <a:solidFill>
                  <a:srgbClr val="3A3838"/>
                </a:solidFill>
                <a:latin typeface="Microsoft YaHei"/>
                <a:cs typeface="Microsoft YaHei"/>
              </a:rPr>
              <a:t>優先確保領餐：</a:t>
            </a:r>
            <a:endParaRPr sz="2400" dirty="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200" spc="-35" dirty="0">
                <a:solidFill>
                  <a:srgbClr val="3A3838"/>
                </a:solidFill>
                <a:latin typeface="Microsoft YaHei"/>
                <a:cs typeface="Microsoft YaHei"/>
              </a:rPr>
              <a:t>如學生反應無法領餐，</a:t>
            </a:r>
            <a:endParaRPr sz="2200" dirty="0">
              <a:latin typeface="Microsoft YaHei"/>
              <a:cs typeface="Microsoft YaHei"/>
            </a:endParaRPr>
          </a:p>
          <a:p>
            <a:pPr marL="242570" indent="-233679">
              <a:lnSpc>
                <a:spcPct val="100000"/>
              </a:lnSpc>
              <a:spcBef>
                <a:spcPts val="670"/>
              </a:spcBef>
              <a:buSzPct val="95454"/>
              <a:buAutoNum type="arabicPeriod"/>
              <a:tabLst>
                <a:tab pos="242570" algn="l"/>
              </a:tabLst>
            </a:pPr>
            <a:r>
              <a:rPr sz="2200" spc="-30" dirty="0">
                <a:solidFill>
                  <a:srgbClr val="3A3838"/>
                </a:solidFill>
                <a:latin typeface="Microsoft YaHei"/>
                <a:cs typeface="Microsoft YaHei"/>
              </a:rPr>
              <a:t>請學生至超商櫃台</a:t>
            </a:r>
            <a:r>
              <a:rPr sz="2200" spc="-25" dirty="0">
                <a:solidFill>
                  <a:srgbClr val="3A3838"/>
                </a:solidFill>
                <a:latin typeface="Microsoft YaHei"/>
                <a:cs typeface="Microsoft YaHei"/>
              </a:rPr>
              <a:t>POS</a:t>
            </a:r>
            <a:r>
              <a:rPr sz="2200" spc="-40" dirty="0">
                <a:solidFill>
                  <a:srgbClr val="3A3838"/>
                </a:solidFill>
                <a:latin typeface="Microsoft YaHei"/>
                <a:cs typeface="Microsoft YaHei"/>
              </a:rPr>
              <a:t>兌餐。</a:t>
            </a:r>
            <a:endParaRPr sz="2200" dirty="0">
              <a:latin typeface="Microsoft YaHei"/>
              <a:cs typeface="Microsoft YaHei"/>
            </a:endParaRPr>
          </a:p>
          <a:p>
            <a:pPr marL="241935" indent="-233045">
              <a:lnSpc>
                <a:spcPct val="100000"/>
              </a:lnSpc>
              <a:spcBef>
                <a:spcPts val="865"/>
              </a:spcBef>
              <a:buSzPct val="95454"/>
              <a:buAutoNum type="arabicPeriod"/>
              <a:tabLst>
                <a:tab pos="241935" algn="l"/>
              </a:tabLst>
            </a:pPr>
            <a:r>
              <a:rPr sz="2200" spc="-40" dirty="0" err="1">
                <a:solidFill>
                  <a:srgbClr val="3A3838"/>
                </a:solidFill>
                <a:latin typeface="Microsoft YaHei"/>
                <a:cs typeface="Microsoft YaHei"/>
              </a:rPr>
              <a:t>使用手輸卡號、學號方式領餐</a:t>
            </a:r>
            <a:r>
              <a:rPr sz="2200" spc="-40" dirty="0">
                <a:solidFill>
                  <a:srgbClr val="3A3838"/>
                </a:solidFill>
                <a:latin typeface="Microsoft YaHei"/>
                <a:cs typeface="Microsoft YaHei"/>
              </a:rPr>
              <a:t>。</a:t>
            </a:r>
            <a:endParaRPr sz="2200" dirty="0">
              <a:latin typeface="Microsoft YaHei"/>
              <a:cs typeface="Microsoft YaHe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27650" y="1421764"/>
          <a:ext cx="5828664" cy="1842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超商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櫃台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靠卡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櫃台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手輸卡號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KIOSK-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靠卡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KIOSK-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手輸卡號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7-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30" dirty="0">
                          <a:latin typeface="SimSun"/>
                          <a:cs typeface="SimSun"/>
                        </a:rPr>
                        <a:t>全家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20" dirty="0">
                          <a:latin typeface="SimSun"/>
                          <a:cs typeface="SimSun"/>
                        </a:rPr>
                        <a:t>萊爾富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OK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25" dirty="0">
                          <a:latin typeface="SimSun"/>
                          <a:cs typeface="SimSun"/>
                        </a:rPr>
                        <a:t>楓康</a:t>
                      </a:r>
                      <a:endParaRPr sz="1400">
                        <a:latin typeface="SimSun"/>
                        <a:cs typeface="SimSu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0" dirty="0">
                          <a:latin typeface="Calibri"/>
                          <a:cs typeface="Calibri"/>
                        </a:rPr>
                        <a:t>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03605"/>
            <a:ext cx="8659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常見問題處理 : 為什麼店員告訴我沒有餘額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283" y="1212596"/>
            <a:ext cx="10882630" cy="33483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27685" marR="5080" indent="-515620">
              <a:lnSpc>
                <a:spcPct val="101099"/>
              </a:lnSpc>
              <a:spcBef>
                <a:spcPts val="60"/>
              </a:spcBef>
              <a:buAutoNum type="arabicPeriod"/>
              <a:tabLst>
                <a:tab pos="527685" algn="l"/>
              </a:tabLst>
            </a:pPr>
            <a:r>
              <a:rPr sz="2800" spc="-30" dirty="0">
                <a:solidFill>
                  <a:srgbClr val="3A3838"/>
                </a:solidFill>
                <a:latin typeface="Microsoft YaHei"/>
                <a:cs typeface="Microsoft YaHei"/>
              </a:rPr>
              <a:t>彰化縣幸福餐券之領用方式，是依據一卡通後台建立之學生名單，合作商店會依一卡通後台傳送之領餐資格進行指定金額的折抵，</a:t>
            </a:r>
            <a:r>
              <a:rPr sz="2800" spc="700" dirty="0">
                <a:solidFill>
                  <a:srgbClr val="3A3838"/>
                </a:solidFill>
                <a:latin typeface="Microsoft YaHei"/>
                <a:cs typeface="Microsoft YaHei"/>
              </a:rPr>
              <a:t> </a:t>
            </a:r>
            <a:r>
              <a:rPr sz="2800" spc="-35" dirty="0">
                <a:solidFill>
                  <a:srgbClr val="3A3838"/>
                </a:solidFill>
                <a:latin typeface="Microsoft YaHei"/>
                <a:cs typeface="Microsoft YaHei"/>
              </a:rPr>
              <a:t>僅作為領餐資格之辨識，</a:t>
            </a:r>
            <a:r>
              <a:rPr sz="2800" b="1" spc="-35" dirty="0">
                <a:solidFill>
                  <a:srgbClr val="FF0000"/>
                </a:solidFill>
                <a:latin typeface="Microsoft YaHei"/>
                <a:cs typeface="Microsoft YaHei"/>
              </a:rPr>
              <a:t>非</a:t>
            </a: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直接扣除卡片儲值金(除非補差額)。</a:t>
            </a:r>
            <a:endParaRPr sz="2800">
              <a:latin typeface="Microsoft YaHei"/>
              <a:cs typeface="Microsoft YaHei"/>
            </a:endParaRPr>
          </a:p>
          <a:p>
            <a:pPr marL="527685" marR="361315" indent="-515620">
              <a:lnSpc>
                <a:spcPct val="101099"/>
              </a:lnSpc>
              <a:spcBef>
                <a:spcPts val="1210"/>
              </a:spcBef>
              <a:buAutoNum type="arabicPeriod"/>
              <a:tabLst>
                <a:tab pos="527685" algn="l"/>
              </a:tabLst>
            </a:pPr>
            <a:r>
              <a:rPr sz="2800" spc="-30" dirty="0">
                <a:solidFill>
                  <a:srgbClr val="3A3838"/>
                </a:solidFill>
                <a:latin typeface="Microsoft YaHei"/>
                <a:cs typeface="Microsoft YaHei"/>
              </a:rPr>
              <a:t>如學生不知如何使用，可明確告知</a:t>
            </a:r>
            <a:r>
              <a:rPr sz="2800" b="1" spc="-25" dirty="0">
                <a:solidFill>
                  <a:srgbClr val="FF0000"/>
                </a:solidFill>
                <a:latin typeface="Microsoft YaHei"/>
                <a:cs typeface="Microsoft YaHei"/>
              </a:rPr>
              <a:t>欲使用彰化幸福餐券兌餐</a:t>
            </a: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，請</a:t>
            </a:r>
            <a:r>
              <a:rPr sz="2800" spc="-45" dirty="0">
                <a:solidFill>
                  <a:srgbClr val="3A3838"/>
                </a:solidFill>
                <a:latin typeface="Microsoft YaHei"/>
                <a:cs typeface="Microsoft YaHei"/>
              </a:rPr>
              <a:t>店員協助後續領餐流程。</a:t>
            </a:r>
            <a:endParaRPr sz="2800">
              <a:latin typeface="Microsoft YaHei"/>
              <a:cs typeface="Microsoft YaHei"/>
            </a:endParaRPr>
          </a:p>
          <a:p>
            <a:pPr marL="527685" marR="361315" indent="-515620">
              <a:lnSpc>
                <a:spcPct val="101400"/>
              </a:lnSpc>
              <a:spcBef>
                <a:spcPts val="1190"/>
              </a:spcBef>
              <a:buAutoNum type="arabicPeriod"/>
              <a:tabLst>
                <a:tab pos="527685" algn="l"/>
              </a:tabLst>
            </a:pPr>
            <a:r>
              <a:rPr sz="2800" spc="80" dirty="0">
                <a:solidFill>
                  <a:srgbClr val="3A3838"/>
                </a:solidFill>
                <a:latin typeface="Microsoft YaHei"/>
                <a:cs typeface="Microsoft YaHei"/>
              </a:rPr>
              <a:t>如店員有服務不周或任何超商議題，請在群組向一卡通說明。</a:t>
            </a:r>
            <a:r>
              <a:rPr sz="2800" spc="-40" dirty="0">
                <a:solidFill>
                  <a:srgbClr val="3A3838"/>
                </a:solidFill>
                <a:latin typeface="Microsoft YaHei"/>
                <a:cs typeface="Microsoft YaHei"/>
              </a:rPr>
              <a:t>一卡通將洽超商釐清。</a:t>
            </a:r>
            <a:endParaRPr sz="28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36635" y="1264919"/>
            <a:ext cx="3685540" cy="5492750"/>
            <a:chOff x="8136635" y="1264919"/>
            <a:chExt cx="3685540" cy="5492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6635" y="1264919"/>
              <a:ext cx="3217164" cy="24079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05187" y="3660647"/>
              <a:ext cx="276225" cy="317500"/>
            </a:xfrm>
            <a:custGeom>
              <a:avLst/>
              <a:gdLst/>
              <a:ahLst/>
              <a:cxnLst/>
              <a:rect l="l" t="t" r="r" b="b"/>
              <a:pathLst>
                <a:path w="276225" h="317500">
                  <a:moveTo>
                    <a:pt x="206882" y="0"/>
                  </a:moveTo>
                  <a:lnTo>
                    <a:pt x="68960" y="0"/>
                  </a:lnTo>
                  <a:lnTo>
                    <a:pt x="68960" y="179069"/>
                  </a:lnTo>
                  <a:lnTo>
                    <a:pt x="0" y="179069"/>
                  </a:lnTo>
                  <a:lnTo>
                    <a:pt x="137921" y="316991"/>
                  </a:lnTo>
                  <a:lnTo>
                    <a:pt x="275843" y="179069"/>
                  </a:lnTo>
                  <a:lnTo>
                    <a:pt x="206882" y="179069"/>
                  </a:lnTo>
                  <a:lnTo>
                    <a:pt x="2068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05187" y="3660647"/>
              <a:ext cx="276225" cy="317500"/>
            </a:xfrm>
            <a:custGeom>
              <a:avLst/>
              <a:gdLst/>
              <a:ahLst/>
              <a:cxnLst/>
              <a:rect l="l" t="t" r="r" b="b"/>
              <a:pathLst>
                <a:path w="276225" h="317500">
                  <a:moveTo>
                    <a:pt x="0" y="179069"/>
                  </a:moveTo>
                  <a:lnTo>
                    <a:pt x="68960" y="179069"/>
                  </a:lnTo>
                  <a:lnTo>
                    <a:pt x="68960" y="0"/>
                  </a:lnTo>
                  <a:lnTo>
                    <a:pt x="206882" y="0"/>
                  </a:lnTo>
                  <a:lnTo>
                    <a:pt x="206882" y="179069"/>
                  </a:lnTo>
                  <a:lnTo>
                    <a:pt x="275843" y="179069"/>
                  </a:lnTo>
                  <a:lnTo>
                    <a:pt x="137921" y="316991"/>
                  </a:lnTo>
                  <a:lnTo>
                    <a:pt x="0" y="17906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6635" y="4014215"/>
              <a:ext cx="3232404" cy="2442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33025" y="6107429"/>
              <a:ext cx="594360" cy="279400"/>
            </a:xfrm>
            <a:custGeom>
              <a:avLst/>
              <a:gdLst/>
              <a:ahLst/>
              <a:cxnLst/>
              <a:rect l="l" t="t" r="r" b="b"/>
              <a:pathLst>
                <a:path w="594359" h="279400">
                  <a:moveTo>
                    <a:pt x="0" y="278892"/>
                  </a:moveTo>
                  <a:lnTo>
                    <a:pt x="594359" y="278892"/>
                  </a:lnTo>
                  <a:lnTo>
                    <a:pt x="594359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萊爾富超商</a:t>
            </a:r>
            <a:r>
              <a:rPr sz="3600" spc="-30" dirty="0"/>
              <a:t>KIOSK</a:t>
            </a:r>
            <a:r>
              <a:rPr sz="3600" dirty="0"/>
              <a:t>領取流程</a:t>
            </a:r>
            <a:r>
              <a:rPr sz="3600" spc="-25" dirty="0"/>
              <a:t>(1)</a:t>
            </a:r>
            <a:endParaRPr sz="3600"/>
          </a:p>
        </p:txBody>
      </p:sp>
      <p:grpSp>
        <p:nvGrpSpPr>
          <p:cNvPr id="9" name="object 9"/>
          <p:cNvGrpSpPr/>
          <p:nvPr/>
        </p:nvGrpSpPr>
        <p:grpSpPr>
          <a:xfrm>
            <a:off x="1964435" y="3597909"/>
            <a:ext cx="3377565" cy="2859405"/>
            <a:chOff x="1964435" y="3597909"/>
            <a:chExt cx="3377565" cy="28594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4435" y="3925823"/>
              <a:ext cx="3377184" cy="25313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21585" y="5791961"/>
              <a:ext cx="684530" cy="601980"/>
            </a:xfrm>
            <a:custGeom>
              <a:avLst/>
              <a:gdLst/>
              <a:ahLst/>
              <a:cxnLst/>
              <a:rect l="l" t="t" r="r" b="b"/>
              <a:pathLst>
                <a:path w="684530" h="601979">
                  <a:moveTo>
                    <a:pt x="0" y="601980"/>
                  </a:moveTo>
                  <a:lnTo>
                    <a:pt x="684276" y="601980"/>
                  </a:lnTo>
                  <a:lnTo>
                    <a:pt x="684276" y="0"/>
                  </a:lnTo>
                  <a:lnTo>
                    <a:pt x="0" y="0"/>
                  </a:lnTo>
                  <a:lnTo>
                    <a:pt x="0" y="60198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61003" y="3604259"/>
              <a:ext cx="277495" cy="321945"/>
            </a:xfrm>
            <a:custGeom>
              <a:avLst/>
              <a:gdLst/>
              <a:ahLst/>
              <a:cxnLst/>
              <a:rect l="l" t="t" r="r" b="b"/>
              <a:pathLst>
                <a:path w="277495" h="321945">
                  <a:moveTo>
                    <a:pt x="208025" y="0"/>
                  </a:moveTo>
                  <a:lnTo>
                    <a:pt x="69342" y="0"/>
                  </a:lnTo>
                  <a:lnTo>
                    <a:pt x="69342" y="182879"/>
                  </a:lnTo>
                  <a:lnTo>
                    <a:pt x="0" y="182879"/>
                  </a:lnTo>
                  <a:lnTo>
                    <a:pt x="138684" y="321563"/>
                  </a:lnTo>
                  <a:lnTo>
                    <a:pt x="277368" y="182879"/>
                  </a:lnTo>
                  <a:lnTo>
                    <a:pt x="208025" y="182879"/>
                  </a:lnTo>
                  <a:lnTo>
                    <a:pt x="2080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1003" y="3604259"/>
              <a:ext cx="277495" cy="321945"/>
            </a:xfrm>
            <a:custGeom>
              <a:avLst/>
              <a:gdLst/>
              <a:ahLst/>
              <a:cxnLst/>
              <a:rect l="l" t="t" r="r" b="b"/>
              <a:pathLst>
                <a:path w="277495" h="321945">
                  <a:moveTo>
                    <a:pt x="0" y="182879"/>
                  </a:moveTo>
                  <a:lnTo>
                    <a:pt x="69342" y="182879"/>
                  </a:lnTo>
                  <a:lnTo>
                    <a:pt x="69342" y="0"/>
                  </a:lnTo>
                  <a:lnTo>
                    <a:pt x="208025" y="0"/>
                  </a:lnTo>
                  <a:lnTo>
                    <a:pt x="208025" y="182879"/>
                  </a:lnTo>
                  <a:lnTo>
                    <a:pt x="277368" y="182879"/>
                  </a:lnTo>
                  <a:lnTo>
                    <a:pt x="138684" y="321563"/>
                  </a:lnTo>
                  <a:lnTo>
                    <a:pt x="0" y="18287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634482" y="3374771"/>
            <a:ext cx="481965" cy="448309"/>
            <a:chOff x="5634482" y="3374771"/>
            <a:chExt cx="481965" cy="448309"/>
          </a:xfrm>
        </p:grpSpPr>
        <p:sp>
          <p:nvSpPr>
            <p:cNvPr id="15" name="object 15"/>
            <p:cNvSpPr/>
            <p:nvPr/>
          </p:nvSpPr>
          <p:spPr>
            <a:xfrm>
              <a:off x="5640832" y="3381121"/>
              <a:ext cx="469265" cy="435609"/>
            </a:xfrm>
            <a:custGeom>
              <a:avLst/>
              <a:gdLst/>
              <a:ahLst/>
              <a:cxnLst/>
              <a:rect l="l" t="t" r="r" b="b"/>
              <a:pathLst>
                <a:path w="469264" h="435610">
                  <a:moveTo>
                    <a:pt x="201040" y="0"/>
                  </a:moveTo>
                  <a:lnTo>
                    <a:pt x="261492" y="73532"/>
                  </a:lnTo>
                  <a:lnTo>
                    <a:pt x="0" y="288289"/>
                  </a:lnTo>
                  <a:lnTo>
                    <a:pt x="120776" y="435355"/>
                  </a:lnTo>
                  <a:lnTo>
                    <a:pt x="382269" y="220599"/>
                  </a:lnTo>
                  <a:lnTo>
                    <a:pt x="442594" y="294131"/>
                  </a:lnTo>
                  <a:lnTo>
                    <a:pt x="468883" y="26288"/>
                  </a:lnTo>
                  <a:lnTo>
                    <a:pt x="2010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40832" y="3381121"/>
              <a:ext cx="469265" cy="435609"/>
            </a:xfrm>
            <a:custGeom>
              <a:avLst/>
              <a:gdLst/>
              <a:ahLst/>
              <a:cxnLst/>
              <a:rect l="l" t="t" r="r" b="b"/>
              <a:pathLst>
                <a:path w="469264" h="435610">
                  <a:moveTo>
                    <a:pt x="442594" y="294131"/>
                  </a:moveTo>
                  <a:lnTo>
                    <a:pt x="382269" y="220599"/>
                  </a:lnTo>
                  <a:lnTo>
                    <a:pt x="120776" y="435355"/>
                  </a:lnTo>
                  <a:lnTo>
                    <a:pt x="0" y="288289"/>
                  </a:lnTo>
                  <a:lnTo>
                    <a:pt x="261492" y="73532"/>
                  </a:lnTo>
                  <a:lnTo>
                    <a:pt x="201040" y="0"/>
                  </a:lnTo>
                  <a:lnTo>
                    <a:pt x="468883" y="26288"/>
                  </a:lnTo>
                  <a:lnTo>
                    <a:pt x="442594" y="29413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75920" y="1198245"/>
            <a:ext cx="142557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1.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Microsoft JhengHei"/>
                <a:cs typeface="Microsoft JhengHei"/>
              </a:rPr>
              <a:t>LIFE-ET</a:t>
            </a:r>
            <a:r>
              <a:rPr sz="2000" b="1" spc="-25" dirty="0">
                <a:latin typeface="Microsoft JhengHei"/>
                <a:cs typeface="Microsoft JhengHei"/>
              </a:rPr>
              <a:t>機台</a:t>
            </a:r>
            <a:endParaRPr sz="2000">
              <a:latin typeface="Microsoft JhengHei"/>
              <a:cs typeface="Microsoft JhengHei"/>
            </a:endParaRPr>
          </a:p>
          <a:p>
            <a:pPr marL="12700" marR="132080">
              <a:lnSpc>
                <a:spcPct val="100000"/>
              </a:lnSpc>
            </a:pPr>
            <a:r>
              <a:rPr sz="2000" b="1" spc="-10" dirty="0">
                <a:latin typeface="Microsoft JhengHei"/>
                <a:cs typeface="Microsoft JhengHei"/>
              </a:rPr>
              <a:t>首頁點選紅</a:t>
            </a:r>
            <a:r>
              <a:rPr sz="2000" b="1" spc="-20" dirty="0">
                <a:latin typeface="Microsoft JhengHei"/>
                <a:cs typeface="Microsoft JhengHei"/>
              </a:rPr>
              <a:t>利會員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2379" y="4004564"/>
            <a:ext cx="15525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2.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25" dirty="0">
                <a:latin typeface="Microsoft JhengHei"/>
                <a:cs typeface="Microsoft JhengHei"/>
              </a:rPr>
              <a:t>點選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Microsoft JhengHei"/>
                <a:cs typeface="Microsoft JhengHei"/>
              </a:rPr>
              <a:t>彰化幸福餐券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23050" y="1197051"/>
            <a:ext cx="12979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3.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25" dirty="0">
                <a:latin typeface="Microsoft JhengHei"/>
                <a:cs typeface="Microsoft JhengHei"/>
              </a:rPr>
              <a:t>點選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Microsoft JhengHei"/>
                <a:cs typeface="Microsoft JhengHei"/>
              </a:rPr>
              <a:t>餐食券列印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0106" y="3997197"/>
            <a:ext cx="12979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Microsoft JhengHei"/>
                <a:cs typeface="Microsoft JhengHei"/>
              </a:rPr>
              <a:t>4.</a:t>
            </a:r>
            <a:endParaRPr sz="200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Microsoft JhengHei"/>
                <a:cs typeface="Microsoft JhengHei"/>
              </a:rPr>
              <a:t>同意一卡通</a:t>
            </a:r>
            <a:r>
              <a:rPr sz="2000" b="1" spc="-15" dirty="0">
                <a:latin typeface="Microsoft JhengHei"/>
                <a:cs typeface="Microsoft JhengHei"/>
              </a:rPr>
              <a:t>服務條款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37004" y="1153667"/>
            <a:ext cx="3375660" cy="5187950"/>
            <a:chOff x="1937004" y="1153667"/>
            <a:chExt cx="3375660" cy="518795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7004" y="1153667"/>
              <a:ext cx="3375660" cy="2418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5976" y="5894832"/>
              <a:ext cx="574548" cy="446532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3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pc="-5" dirty="0"/>
              <a:t>本簡報內容為一卡通票證版權所有，未經授權不得對外公佈或向第三方揭示，如經發現本公司保留法律追訴權利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663</Words>
  <Application>Microsoft Office PowerPoint</Application>
  <PresentationFormat>寬螢幕</PresentationFormat>
  <Paragraphs>174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Malgun Gothic</vt:lpstr>
      <vt:lpstr>Microsoft YaHei</vt:lpstr>
      <vt:lpstr>SimSun</vt:lpstr>
      <vt:lpstr>Microsoft JhengHei</vt:lpstr>
      <vt:lpstr>Microsoft JhengHei</vt:lpstr>
      <vt:lpstr>新細明體</vt:lpstr>
      <vt:lpstr>Calibri</vt:lpstr>
      <vt:lpstr>Lucida Sans Unicode</vt:lpstr>
      <vt:lpstr>Segoe UI Symbol</vt:lpstr>
      <vt:lpstr>Times New Roman</vt:lpstr>
      <vt:lpstr>Office Theme</vt:lpstr>
      <vt:lpstr>PowerPoint 簡報</vt:lpstr>
      <vt:lpstr>超商領取流程及金額</vt:lpstr>
      <vt:lpstr>超商領取流程</vt:lpstr>
      <vt:lpstr>數位幸福餐劵 家長提醒</vt:lpstr>
      <vt:lpstr>溫馨提醒 : 領餐規則(1)</vt:lpstr>
      <vt:lpstr>溫馨提醒 : 領餐規則(2)</vt:lpstr>
      <vt:lpstr>溫馨提醒 : 學生無法領餐原因</vt:lpstr>
      <vt:lpstr>常見問題處理 : 為什麼店員告訴我沒有餘額</vt:lpstr>
      <vt:lpstr>萊爾富超商KIOSK領取流程(1)</vt:lpstr>
      <vt:lpstr>萊爾富超商KIOSK領取流程(2)</vt:lpstr>
      <vt:lpstr>萊爾富超商手輸卡號領取流程</vt:lpstr>
      <vt:lpstr>全家超商手輸卡號領取流程</vt:lpstr>
      <vt:lpstr>五大超商領取流程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數位餐食劵  輕鬆領取好方便</dc:title>
  <dc:creator>P25陳冠廷</dc:creator>
  <cp:lastModifiedBy>user</cp:lastModifiedBy>
  <cp:revision>4</cp:revision>
  <dcterms:created xsi:type="dcterms:W3CDTF">2025-06-02T13:02:05Z</dcterms:created>
  <dcterms:modified xsi:type="dcterms:W3CDTF">2025-06-08T16:06:40Z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2025-06-02T00:00:00Z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2025-06-02T00:00:00Z</vt:filetime>
  </property>
  <property fmtid="{D5CDD505-2E9C-101B-9397-08002B2CF9AE}" pid="5" name="Producer">
    <vt:lpwstr>Microsoft® PowerPoint® LTSC</vt:lpwstr>
  </property>
</Properties>
</file>