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  <p:sldId id="299" r:id="rId3"/>
    <p:sldId id="300" r:id="rId4"/>
    <p:sldId id="301" r:id="rId5"/>
  </p:sldIdLst>
  <p:sldSz cx="12192000" cy="6858000"/>
  <p:notesSz cx="12192000" cy="6858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868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33424" y="1316812"/>
            <a:ext cx="10525150" cy="8489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45693" y="3465957"/>
            <a:ext cx="11100612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Microsoft JhengHei"/>
                <a:cs typeface="Microsoft JhengHei"/>
              </a:defRPr>
            </a:lvl1pPr>
          </a:lstStyle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/>
              <a:t>本簡報內容為一卡通票證版權所有，未經授權不得對外公佈或向第三方揭示，如經發現本公司保留法律追訴權利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3A3838"/>
                </a:solidFill>
                <a:latin typeface="Microsoft YaHei"/>
                <a:cs typeface="Microsoft YaHei"/>
              </a:defRPr>
            </a:lvl1pPr>
          </a:lstStyle>
          <a:p>
            <a:pPr marL="3810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3A3838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 u="heavy">
                <a:solidFill>
                  <a:srgbClr val="0462C1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Microsoft JhengHei"/>
                <a:cs typeface="Microsoft JhengHei"/>
              </a:defRPr>
            </a:lvl1pPr>
          </a:lstStyle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/>
              <a:t>本簡報內容為一卡通票證版權所有，未經授權不得對外公佈或向第三方揭示，如經發現本公司保留法律追訴權利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3A3838"/>
                </a:solidFill>
                <a:latin typeface="Microsoft YaHei"/>
                <a:cs typeface="Microsoft YaHei"/>
              </a:defRPr>
            </a:lvl1pPr>
          </a:lstStyle>
          <a:p>
            <a:pPr marL="3810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3A3838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Microsoft JhengHei"/>
                <a:cs typeface="Microsoft JhengHei"/>
              </a:defRPr>
            </a:lvl1pPr>
          </a:lstStyle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/>
              <a:t>本簡報內容為一卡通票證版權所有，未經授權不得對外公佈或向第三方揭示，如經發現本公司保留法律追訴權利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3A3838"/>
                </a:solidFill>
                <a:latin typeface="Microsoft YaHei"/>
                <a:cs typeface="Microsoft YaHei"/>
              </a:defRPr>
            </a:lvl1pPr>
          </a:lstStyle>
          <a:p>
            <a:pPr marL="3810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3A3838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Microsoft JhengHei"/>
                <a:cs typeface="Microsoft JhengHei"/>
              </a:defRPr>
            </a:lvl1pPr>
          </a:lstStyle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/>
              <a:t>本簡報內容為一卡通票證版權所有，未經授權不得對外公佈或向第三方揭示，如經發現本公司保留法律追訴權利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3A3838"/>
                </a:solidFill>
                <a:latin typeface="Microsoft YaHei"/>
                <a:cs typeface="Microsoft YaHei"/>
              </a:defRPr>
            </a:lvl1pPr>
          </a:lstStyle>
          <a:p>
            <a:pPr marL="3810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Microsoft JhengHei"/>
                <a:cs typeface="Microsoft JhengHei"/>
              </a:defRPr>
            </a:lvl1pPr>
          </a:lstStyle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/>
              <a:t>本簡報內容為一卡通票證版權所有，未經授權不得對外公佈或向第三方揭示，如經發現本公司保留法律追訴權利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3A3838"/>
                </a:solidFill>
                <a:latin typeface="Microsoft YaHei"/>
                <a:cs typeface="Microsoft YaHei"/>
              </a:defRPr>
            </a:lvl1pPr>
          </a:lstStyle>
          <a:p>
            <a:pPr marL="3810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546080" y="228600"/>
            <a:ext cx="1284731" cy="36576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5843015"/>
            <a:ext cx="1252727" cy="1014983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6595871"/>
            <a:ext cx="12193905" cy="262255"/>
          </a:xfrm>
          <a:custGeom>
            <a:avLst/>
            <a:gdLst/>
            <a:ahLst/>
            <a:cxnLst/>
            <a:rect l="l" t="t" r="r" b="b"/>
            <a:pathLst>
              <a:path w="12193905" h="262254">
                <a:moveTo>
                  <a:pt x="12193524" y="0"/>
                </a:moveTo>
                <a:lnTo>
                  <a:pt x="0" y="0"/>
                </a:lnTo>
                <a:lnTo>
                  <a:pt x="0" y="262127"/>
                </a:lnTo>
                <a:lnTo>
                  <a:pt x="12193524" y="262127"/>
                </a:lnTo>
                <a:lnTo>
                  <a:pt x="12193524" y="0"/>
                </a:lnTo>
                <a:close/>
              </a:path>
            </a:pathLst>
          </a:custGeom>
          <a:solidFill>
            <a:srgbClr val="282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0"/>
            <a:ext cx="12192000" cy="6596380"/>
          </a:xfrm>
          <a:custGeom>
            <a:avLst/>
            <a:gdLst/>
            <a:ahLst/>
            <a:cxnLst/>
            <a:rect l="l" t="t" r="r" b="b"/>
            <a:pathLst>
              <a:path w="12192000" h="6596380">
                <a:moveTo>
                  <a:pt x="0" y="6595872"/>
                </a:moveTo>
                <a:lnTo>
                  <a:pt x="12192000" y="6595872"/>
                </a:lnTo>
                <a:lnTo>
                  <a:pt x="12192000" y="0"/>
                </a:lnTo>
                <a:lnTo>
                  <a:pt x="0" y="0"/>
                </a:lnTo>
                <a:lnTo>
                  <a:pt x="0" y="6595872"/>
                </a:lnTo>
                <a:close/>
              </a:path>
            </a:pathLst>
          </a:custGeom>
          <a:solidFill>
            <a:srgbClr val="FFFFFF">
              <a:alpha val="6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226361"/>
            <a:ext cx="737870" cy="802640"/>
          </a:xfrm>
          <a:custGeom>
            <a:avLst/>
            <a:gdLst/>
            <a:ahLst/>
            <a:cxnLst/>
            <a:rect l="l" t="t" r="r" b="b"/>
            <a:pathLst>
              <a:path w="737870" h="802640">
                <a:moveTo>
                  <a:pt x="201103" y="440771"/>
                </a:moveTo>
                <a:lnTo>
                  <a:pt x="405863" y="440771"/>
                </a:lnTo>
                <a:lnTo>
                  <a:pt x="391913" y="441999"/>
                </a:lnTo>
                <a:lnTo>
                  <a:pt x="378549" y="445878"/>
                </a:lnTo>
                <a:lnTo>
                  <a:pt x="366356" y="452704"/>
                </a:lnTo>
                <a:lnTo>
                  <a:pt x="355918" y="462770"/>
                </a:lnTo>
                <a:lnTo>
                  <a:pt x="81222" y="773901"/>
                </a:lnTo>
                <a:lnTo>
                  <a:pt x="53860" y="795163"/>
                </a:lnTo>
                <a:lnTo>
                  <a:pt x="21522" y="802578"/>
                </a:lnTo>
                <a:lnTo>
                  <a:pt x="0" y="798565"/>
                </a:lnTo>
                <a:lnTo>
                  <a:pt x="0" y="620968"/>
                </a:lnTo>
                <a:lnTo>
                  <a:pt x="201103" y="440771"/>
                </a:lnTo>
                <a:close/>
              </a:path>
              <a:path w="737870" h="802640">
                <a:moveTo>
                  <a:pt x="713345" y="166565"/>
                </a:moveTo>
                <a:lnTo>
                  <a:pt x="722515" y="168333"/>
                </a:lnTo>
                <a:lnTo>
                  <a:pt x="730514" y="173637"/>
                </a:lnTo>
                <a:lnTo>
                  <a:pt x="735781" y="181690"/>
                </a:lnTo>
                <a:lnTo>
                  <a:pt x="737537" y="190922"/>
                </a:lnTo>
                <a:lnTo>
                  <a:pt x="735781" y="200154"/>
                </a:lnTo>
                <a:lnTo>
                  <a:pt x="555697" y="403058"/>
                </a:lnTo>
                <a:lnTo>
                  <a:pt x="510434" y="435271"/>
                </a:lnTo>
                <a:lnTo>
                  <a:pt x="455807" y="443914"/>
                </a:lnTo>
                <a:lnTo>
                  <a:pt x="405863" y="440771"/>
                </a:lnTo>
                <a:lnTo>
                  <a:pt x="201103" y="440771"/>
                </a:lnTo>
                <a:lnTo>
                  <a:pt x="274758" y="374773"/>
                </a:lnTo>
                <a:lnTo>
                  <a:pt x="294950" y="341185"/>
                </a:lnTo>
                <a:lnTo>
                  <a:pt x="296416" y="329203"/>
                </a:lnTo>
                <a:lnTo>
                  <a:pt x="512385" y="329203"/>
                </a:lnTo>
                <a:lnTo>
                  <a:pt x="520141" y="328025"/>
                </a:lnTo>
                <a:lnTo>
                  <a:pt x="527603" y="324489"/>
                </a:lnTo>
                <a:lnTo>
                  <a:pt x="696177" y="173637"/>
                </a:lnTo>
                <a:lnTo>
                  <a:pt x="704176" y="168333"/>
                </a:lnTo>
                <a:lnTo>
                  <a:pt x="713345" y="166565"/>
                </a:lnTo>
                <a:close/>
              </a:path>
              <a:path w="737870" h="802640">
                <a:moveTo>
                  <a:pt x="632185" y="81711"/>
                </a:moveTo>
                <a:lnTo>
                  <a:pt x="641355" y="83479"/>
                </a:lnTo>
                <a:lnTo>
                  <a:pt x="649354" y="88782"/>
                </a:lnTo>
                <a:lnTo>
                  <a:pt x="654621" y="96836"/>
                </a:lnTo>
                <a:lnTo>
                  <a:pt x="656377" y="106067"/>
                </a:lnTo>
                <a:lnTo>
                  <a:pt x="654621" y="115299"/>
                </a:lnTo>
                <a:lnTo>
                  <a:pt x="649354" y="123353"/>
                </a:lnTo>
                <a:lnTo>
                  <a:pt x="499509" y="296204"/>
                </a:lnTo>
                <a:lnTo>
                  <a:pt x="495997" y="301950"/>
                </a:lnTo>
                <a:lnTo>
                  <a:pt x="512385" y="329203"/>
                </a:lnTo>
                <a:lnTo>
                  <a:pt x="296416" y="329203"/>
                </a:lnTo>
                <a:lnTo>
                  <a:pt x="296561" y="328025"/>
                </a:lnTo>
                <a:lnTo>
                  <a:pt x="296609" y="280491"/>
                </a:lnTo>
                <a:lnTo>
                  <a:pt x="299438" y="254710"/>
                </a:lnTo>
                <a:lnTo>
                  <a:pt x="302807" y="244349"/>
                </a:lnTo>
                <a:lnTo>
                  <a:pt x="431225" y="244349"/>
                </a:lnTo>
                <a:lnTo>
                  <a:pt x="438980" y="243170"/>
                </a:lnTo>
                <a:lnTo>
                  <a:pt x="446443" y="239635"/>
                </a:lnTo>
                <a:lnTo>
                  <a:pt x="615017" y="88782"/>
                </a:lnTo>
                <a:lnTo>
                  <a:pt x="623016" y="83479"/>
                </a:lnTo>
                <a:lnTo>
                  <a:pt x="632185" y="81711"/>
                </a:lnTo>
                <a:close/>
              </a:path>
              <a:path w="737870" h="802640">
                <a:moveTo>
                  <a:pt x="547893" y="0"/>
                </a:moveTo>
                <a:lnTo>
                  <a:pt x="557063" y="1767"/>
                </a:lnTo>
                <a:lnTo>
                  <a:pt x="565062" y="7071"/>
                </a:lnTo>
                <a:lnTo>
                  <a:pt x="570335" y="15124"/>
                </a:lnTo>
                <a:lnTo>
                  <a:pt x="572093" y="24356"/>
                </a:lnTo>
                <a:lnTo>
                  <a:pt x="570335" y="33588"/>
                </a:lnTo>
                <a:lnTo>
                  <a:pt x="565062" y="41641"/>
                </a:lnTo>
                <a:lnTo>
                  <a:pt x="418349" y="211350"/>
                </a:lnTo>
                <a:lnTo>
                  <a:pt x="414837" y="217095"/>
                </a:lnTo>
                <a:lnTo>
                  <a:pt x="431225" y="244349"/>
                </a:lnTo>
                <a:lnTo>
                  <a:pt x="302807" y="244349"/>
                </a:lnTo>
                <a:lnTo>
                  <a:pt x="320313" y="206685"/>
                </a:lnTo>
                <a:lnTo>
                  <a:pt x="530724" y="7071"/>
                </a:lnTo>
                <a:lnTo>
                  <a:pt x="538723" y="1767"/>
                </a:lnTo>
                <a:lnTo>
                  <a:pt x="54789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1397995" y="6335267"/>
            <a:ext cx="424180" cy="422275"/>
          </a:xfrm>
          <a:custGeom>
            <a:avLst/>
            <a:gdLst/>
            <a:ahLst/>
            <a:cxnLst/>
            <a:rect l="l" t="t" r="r" b="b"/>
            <a:pathLst>
              <a:path w="424179" h="422275">
                <a:moveTo>
                  <a:pt x="211835" y="0"/>
                </a:moveTo>
                <a:lnTo>
                  <a:pt x="163272" y="5574"/>
                </a:lnTo>
                <a:lnTo>
                  <a:pt x="118687" y="21453"/>
                </a:lnTo>
                <a:lnTo>
                  <a:pt x="79354" y="46370"/>
                </a:lnTo>
                <a:lnTo>
                  <a:pt x="46546" y="79057"/>
                </a:lnTo>
                <a:lnTo>
                  <a:pt x="21535" y="118248"/>
                </a:lnTo>
                <a:lnTo>
                  <a:pt x="5596" y="162676"/>
                </a:lnTo>
                <a:lnTo>
                  <a:pt x="0" y="211073"/>
                </a:lnTo>
                <a:lnTo>
                  <a:pt x="5596" y="259471"/>
                </a:lnTo>
                <a:lnTo>
                  <a:pt x="21535" y="303899"/>
                </a:lnTo>
                <a:lnTo>
                  <a:pt x="46546" y="343090"/>
                </a:lnTo>
                <a:lnTo>
                  <a:pt x="79354" y="375777"/>
                </a:lnTo>
                <a:lnTo>
                  <a:pt x="118687" y="400694"/>
                </a:lnTo>
                <a:lnTo>
                  <a:pt x="163272" y="416573"/>
                </a:lnTo>
                <a:lnTo>
                  <a:pt x="211835" y="422147"/>
                </a:lnTo>
                <a:lnTo>
                  <a:pt x="260399" y="416573"/>
                </a:lnTo>
                <a:lnTo>
                  <a:pt x="304984" y="400694"/>
                </a:lnTo>
                <a:lnTo>
                  <a:pt x="344317" y="375777"/>
                </a:lnTo>
                <a:lnTo>
                  <a:pt x="377125" y="343090"/>
                </a:lnTo>
                <a:lnTo>
                  <a:pt x="402136" y="303899"/>
                </a:lnTo>
                <a:lnTo>
                  <a:pt x="418075" y="259471"/>
                </a:lnTo>
                <a:lnTo>
                  <a:pt x="423672" y="211073"/>
                </a:lnTo>
                <a:lnTo>
                  <a:pt x="418075" y="162676"/>
                </a:lnTo>
                <a:lnTo>
                  <a:pt x="402136" y="118248"/>
                </a:lnTo>
                <a:lnTo>
                  <a:pt x="377125" y="79057"/>
                </a:lnTo>
                <a:lnTo>
                  <a:pt x="344317" y="46370"/>
                </a:lnTo>
                <a:lnTo>
                  <a:pt x="304984" y="21453"/>
                </a:lnTo>
                <a:lnTo>
                  <a:pt x="260399" y="5574"/>
                </a:lnTo>
                <a:lnTo>
                  <a:pt x="211835" y="0"/>
                </a:lnTo>
                <a:close/>
              </a:path>
            </a:pathLst>
          </a:custGeom>
          <a:solidFill>
            <a:srgbClr val="F497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3132" y="60197"/>
            <a:ext cx="677227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3A3838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2283" y="1280896"/>
            <a:ext cx="10260330" cy="4634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 u="heavy">
                <a:solidFill>
                  <a:srgbClr val="0462C1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68274" y="6634567"/>
            <a:ext cx="562610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chemeClr val="bg1"/>
                </a:solidFill>
                <a:latin typeface="Microsoft JhengHei"/>
                <a:cs typeface="Microsoft JhengHei"/>
              </a:defRPr>
            </a:lvl1pPr>
          </a:lstStyle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/>
              <a:t>本簡報內容為一卡通票證版權所有，未經授權不得對外公佈或向第三方揭示，如經發現本公司保留法律追訴權利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458702" y="6410657"/>
            <a:ext cx="295909" cy="2609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3A3838"/>
                </a:solidFill>
                <a:latin typeface="Microsoft YaHei"/>
                <a:cs typeface="Microsoft YaHei"/>
              </a:defRPr>
            </a:lvl1pPr>
          </a:lstStyle>
          <a:p>
            <a:pPr marL="3810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%40pwign?utm_source=unsplash&amp;utm_medium=referral&amp;utm_content=creditCopyTex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unsplash.com/s/photos/food?utm_source=unsplash&amp;utm_medium=referral&amp;utm_content=creditCopyTex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%40pwign?utm_source=unsplash&amp;utm_medium=referral&amp;utm_content=creditCopyTex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unsplash.com/s/photos/food?utm_source=unsplash&amp;utm_medium=referral&amp;utm_content=creditCopyText" TargetMode="Externa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41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hyperlink" Target="https://unsplash.com/%40pwign?utm_source=unsplash&amp;utm_medium=referral&amp;utm_content=creditCopyText" TargetMode="External"/><Relationship Id="rId7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unsplash.com/s/photos/food?utm_source=unsplash&amp;utm_medium=referral&amp;utm_content=creditCopyTex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893934" y="23876"/>
            <a:ext cx="2219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Photo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Anh</a:t>
            </a:r>
            <a:r>
              <a:rPr sz="12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 Nguyen</a:t>
            </a:r>
            <a:r>
              <a:rPr sz="1200" b="1" spc="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12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/>
              </a:rPr>
              <a:t>Unsplash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5170932"/>
            <a:ext cx="12193905" cy="1687195"/>
            <a:chOff x="0" y="5170932"/>
            <a:chExt cx="12193905" cy="1687195"/>
          </a:xfrm>
        </p:grpSpPr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78607" y="5170932"/>
              <a:ext cx="1848612" cy="5257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5843015"/>
              <a:ext cx="1252727" cy="101498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595872"/>
              <a:ext cx="12193905" cy="262255"/>
            </a:xfrm>
            <a:custGeom>
              <a:avLst/>
              <a:gdLst/>
              <a:ahLst/>
              <a:cxnLst/>
              <a:rect l="l" t="t" r="r" b="b"/>
              <a:pathLst>
                <a:path w="12193905" h="262254">
                  <a:moveTo>
                    <a:pt x="12193524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12193524" y="262127"/>
                  </a:lnTo>
                  <a:lnTo>
                    <a:pt x="12193524" y="0"/>
                  </a:lnTo>
                  <a:close/>
                </a:path>
              </a:pathLst>
            </a:custGeom>
            <a:solidFill>
              <a:srgbClr val="2825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88923" y="2478989"/>
            <a:ext cx="55143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latin typeface="Microsoft JhengHei"/>
                <a:cs typeface="Microsoft JhengHei"/>
              </a:rPr>
              <a:t>數位幸福餐券介紹</a:t>
            </a:r>
            <a:endParaRPr sz="5400">
              <a:latin typeface="Microsoft JhengHei"/>
              <a:cs typeface="Microsoft JhengHe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38574" y="6647267"/>
            <a:ext cx="1943100" cy="15240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5"/>
              </a:spcBef>
            </a:pPr>
            <a:r>
              <a:rPr sz="9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示，如經發現本公司保留法律追訴權利</a:t>
            </a:r>
            <a:endParaRPr sz="900">
              <a:latin typeface="Microsoft JhengHei"/>
              <a:cs typeface="Microsoft Jheng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95474" y="6647267"/>
            <a:ext cx="1943100" cy="15240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5"/>
              </a:spcBef>
            </a:pPr>
            <a:r>
              <a:rPr sz="900" b="1" dirty="0">
                <a:solidFill>
                  <a:srgbClr val="FFFFFF"/>
                </a:solidFill>
                <a:latin typeface="Microsoft JhengHei"/>
                <a:cs typeface="Microsoft JhengHei"/>
              </a:rPr>
              <a:t>，未經授權不得對外公佈或向第三方揭</a:t>
            </a:r>
            <a:endParaRPr sz="900">
              <a:latin typeface="Microsoft JhengHei"/>
              <a:cs typeface="Microsoft JhengHe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5274" y="6647267"/>
            <a:ext cx="1600200" cy="15240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5"/>
              </a:spcBef>
            </a:pPr>
            <a:r>
              <a:rPr sz="9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簡報內容為一卡通票證版權所有</a:t>
            </a:r>
            <a:endParaRPr sz="900">
              <a:latin typeface="Microsoft JhengHei"/>
              <a:cs typeface="Microsoft JhengHe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0974" y="6647267"/>
            <a:ext cx="114300" cy="15240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5"/>
              </a:spcBef>
            </a:pPr>
            <a:r>
              <a:rPr sz="900" b="1" dirty="0">
                <a:solidFill>
                  <a:srgbClr val="FFFFFF"/>
                </a:solidFill>
                <a:latin typeface="Microsoft JhengHei"/>
                <a:cs typeface="Microsoft JhengHei"/>
              </a:rPr>
              <a:t>本</a:t>
            </a:r>
            <a:endParaRPr sz="900">
              <a:latin typeface="Microsoft JhengHei"/>
              <a:cs typeface="Microsoft JhengHe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/>
              <a:t>本簡報內容為一卡通票證版權所有，未經授權不得對外公佈或向第三方揭示，如經發現本公司保留法律追訴權利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893934" y="23876"/>
            <a:ext cx="2219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Photo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Anh</a:t>
            </a:r>
            <a:r>
              <a:rPr sz="12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 Nguyen</a:t>
            </a:r>
            <a:r>
              <a:rPr sz="1200" b="1" spc="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12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/>
              </a:rPr>
              <a:t>Unsplash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5170932"/>
            <a:ext cx="12193905" cy="1687195"/>
            <a:chOff x="0" y="5170932"/>
            <a:chExt cx="12193905" cy="1687195"/>
          </a:xfrm>
        </p:grpSpPr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78607" y="5170932"/>
              <a:ext cx="1848612" cy="5257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5843015"/>
              <a:ext cx="1252727" cy="101498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595872"/>
              <a:ext cx="12193905" cy="262255"/>
            </a:xfrm>
            <a:custGeom>
              <a:avLst/>
              <a:gdLst/>
              <a:ahLst/>
              <a:cxnLst/>
              <a:rect l="l" t="t" r="r" b="b"/>
              <a:pathLst>
                <a:path w="12193905" h="262254">
                  <a:moveTo>
                    <a:pt x="12193524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12193524" y="262127"/>
                  </a:lnTo>
                  <a:lnTo>
                    <a:pt x="12193524" y="0"/>
                  </a:lnTo>
                  <a:close/>
                </a:path>
              </a:pathLst>
            </a:custGeom>
            <a:solidFill>
              <a:srgbClr val="2825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04366" y="1655165"/>
            <a:ext cx="4597400" cy="2106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5700" marR="5080" indent="-1143635">
              <a:lnSpc>
                <a:spcPct val="113799"/>
              </a:lnSpc>
              <a:spcBef>
                <a:spcPts val="100"/>
              </a:spcBef>
            </a:pPr>
            <a:r>
              <a:rPr sz="6000" dirty="0"/>
              <a:t>數位幸福餐劵 </a:t>
            </a:r>
            <a:r>
              <a:rPr sz="6000" spc="-5" dirty="0"/>
              <a:t>懶人包</a:t>
            </a:r>
            <a:endParaRPr sz="6000"/>
          </a:p>
        </p:txBody>
      </p:sp>
      <p:sp>
        <p:nvSpPr>
          <p:cNvPr id="9" name="object 9"/>
          <p:cNvSpPr txBox="1"/>
          <p:nvPr/>
        </p:nvSpPr>
        <p:spPr>
          <a:xfrm>
            <a:off x="4138574" y="6647267"/>
            <a:ext cx="1943100" cy="15240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5"/>
              </a:spcBef>
            </a:pPr>
            <a:r>
              <a:rPr sz="9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示，如經發現本公司保留法律追訴權利</a:t>
            </a:r>
            <a:endParaRPr sz="900">
              <a:latin typeface="Microsoft JhengHei"/>
              <a:cs typeface="Microsoft Jheng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95474" y="6647267"/>
            <a:ext cx="1943100" cy="15240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5"/>
              </a:spcBef>
            </a:pPr>
            <a:r>
              <a:rPr sz="900" b="1" dirty="0">
                <a:solidFill>
                  <a:srgbClr val="FFFFFF"/>
                </a:solidFill>
                <a:latin typeface="Microsoft JhengHei"/>
                <a:cs typeface="Microsoft JhengHei"/>
              </a:rPr>
              <a:t>，未經授權不得對外公佈或向第三方揭</a:t>
            </a:r>
            <a:endParaRPr sz="900">
              <a:latin typeface="Microsoft JhengHei"/>
              <a:cs typeface="Microsoft JhengHe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5274" y="6647267"/>
            <a:ext cx="1600200" cy="15240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5"/>
              </a:spcBef>
            </a:pPr>
            <a:r>
              <a:rPr sz="9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簡報內容為一卡通票證版權所有</a:t>
            </a:r>
            <a:endParaRPr sz="900">
              <a:latin typeface="Microsoft JhengHei"/>
              <a:cs typeface="Microsoft JhengHe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0974" y="6647267"/>
            <a:ext cx="114300" cy="15240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5"/>
              </a:spcBef>
            </a:pPr>
            <a:r>
              <a:rPr sz="900" b="1" dirty="0">
                <a:solidFill>
                  <a:srgbClr val="FFFFFF"/>
                </a:solidFill>
                <a:latin typeface="Microsoft JhengHei"/>
                <a:cs typeface="Microsoft JhengHei"/>
              </a:rPr>
              <a:t>本</a:t>
            </a:r>
            <a:endParaRPr sz="900">
              <a:latin typeface="Microsoft JhengHei"/>
              <a:cs typeface="Microsoft JhengHe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/>
              <a:t>本簡報內容為一卡通票證版權所有，未經授權不得對外公佈或向第三方揭示，如經發現本公司保留法律追訴權利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3905" cy="6858000"/>
            <a:chOff x="0" y="0"/>
            <a:chExt cx="12193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46080" y="228600"/>
              <a:ext cx="1284731" cy="3657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843015"/>
              <a:ext cx="1252727" cy="101498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595871"/>
              <a:ext cx="12193905" cy="262255"/>
            </a:xfrm>
            <a:custGeom>
              <a:avLst/>
              <a:gdLst/>
              <a:ahLst/>
              <a:cxnLst/>
              <a:rect l="l" t="t" r="r" b="b"/>
              <a:pathLst>
                <a:path w="12193905" h="262254">
                  <a:moveTo>
                    <a:pt x="12193524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12193524" y="262127"/>
                  </a:lnTo>
                  <a:lnTo>
                    <a:pt x="12193524" y="0"/>
                  </a:lnTo>
                  <a:close/>
                </a:path>
              </a:pathLst>
            </a:custGeom>
            <a:solidFill>
              <a:srgbClr val="2825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0" y="0"/>
            <a:ext cx="12192000" cy="6596380"/>
          </a:xfrm>
          <a:custGeom>
            <a:avLst/>
            <a:gdLst/>
            <a:ahLst/>
            <a:cxnLst/>
            <a:rect l="l" t="t" r="r" b="b"/>
            <a:pathLst>
              <a:path w="12192000" h="6596380">
                <a:moveTo>
                  <a:pt x="0" y="6595872"/>
                </a:moveTo>
                <a:lnTo>
                  <a:pt x="12192000" y="6595872"/>
                </a:lnTo>
                <a:lnTo>
                  <a:pt x="12192000" y="0"/>
                </a:lnTo>
                <a:lnTo>
                  <a:pt x="0" y="0"/>
                </a:lnTo>
                <a:lnTo>
                  <a:pt x="0" y="6595872"/>
                </a:lnTo>
                <a:close/>
              </a:path>
            </a:pathLst>
          </a:custGeom>
          <a:solidFill>
            <a:srgbClr val="FFFFFF">
              <a:alpha val="6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0" y="226361"/>
            <a:ext cx="3925570" cy="1400810"/>
            <a:chOff x="0" y="226361"/>
            <a:chExt cx="3925570" cy="1400810"/>
          </a:xfrm>
        </p:grpSpPr>
        <p:sp>
          <p:nvSpPr>
            <p:cNvPr id="9" name="object 9"/>
            <p:cNvSpPr/>
            <p:nvPr/>
          </p:nvSpPr>
          <p:spPr>
            <a:xfrm>
              <a:off x="0" y="226361"/>
              <a:ext cx="737870" cy="802640"/>
            </a:xfrm>
            <a:custGeom>
              <a:avLst/>
              <a:gdLst/>
              <a:ahLst/>
              <a:cxnLst/>
              <a:rect l="l" t="t" r="r" b="b"/>
              <a:pathLst>
                <a:path w="737870" h="802640">
                  <a:moveTo>
                    <a:pt x="201103" y="440771"/>
                  </a:moveTo>
                  <a:lnTo>
                    <a:pt x="405863" y="440771"/>
                  </a:lnTo>
                  <a:lnTo>
                    <a:pt x="391913" y="441999"/>
                  </a:lnTo>
                  <a:lnTo>
                    <a:pt x="378549" y="445878"/>
                  </a:lnTo>
                  <a:lnTo>
                    <a:pt x="366356" y="452704"/>
                  </a:lnTo>
                  <a:lnTo>
                    <a:pt x="355918" y="462770"/>
                  </a:lnTo>
                  <a:lnTo>
                    <a:pt x="81222" y="773901"/>
                  </a:lnTo>
                  <a:lnTo>
                    <a:pt x="53860" y="795163"/>
                  </a:lnTo>
                  <a:lnTo>
                    <a:pt x="21522" y="802578"/>
                  </a:lnTo>
                  <a:lnTo>
                    <a:pt x="0" y="798565"/>
                  </a:lnTo>
                  <a:lnTo>
                    <a:pt x="0" y="620968"/>
                  </a:lnTo>
                  <a:lnTo>
                    <a:pt x="201103" y="440771"/>
                  </a:lnTo>
                  <a:close/>
                </a:path>
                <a:path w="737870" h="802640">
                  <a:moveTo>
                    <a:pt x="713345" y="166565"/>
                  </a:moveTo>
                  <a:lnTo>
                    <a:pt x="722515" y="168333"/>
                  </a:lnTo>
                  <a:lnTo>
                    <a:pt x="730514" y="173637"/>
                  </a:lnTo>
                  <a:lnTo>
                    <a:pt x="735781" y="181690"/>
                  </a:lnTo>
                  <a:lnTo>
                    <a:pt x="737537" y="190922"/>
                  </a:lnTo>
                  <a:lnTo>
                    <a:pt x="735781" y="200154"/>
                  </a:lnTo>
                  <a:lnTo>
                    <a:pt x="555697" y="403058"/>
                  </a:lnTo>
                  <a:lnTo>
                    <a:pt x="510434" y="435271"/>
                  </a:lnTo>
                  <a:lnTo>
                    <a:pt x="455807" y="443914"/>
                  </a:lnTo>
                  <a:lnTo>
                    <a:pt x="405863" y="440771"/>
                  </a:lnTo>
                  <a:lnTo>
                    <a:pt x="201103" y="440771"/>
                  </a:lnTo>
                  <a:lnTo>
                    <a:pt x="274758" y="374773"/>
                  </a:lnTo>
                  <a:lnTo>
                    <a:pt x="294950" y="341185"/>
                  </a:lnTo>
                  <a:lnTo>
                    <a:pt x="296416" y="329203"/>
                  </a:lnTo>
                  <a:lnTo>
                    <a:pt x="512385" y="329203"/>
                  </a:lnTo>
                  <a:lnTo>
                    <a:pt x="520141" y="328025"/>
                  </a:lnTo>
                  <a:lnTo>
                    <a:pt x="527603" y="324489"/>
                  </a:lnTo>
                  <a:lnTo>
                    <a:pt x="696177" y="173637"/>
                  </a:lnTo>
                  <a:lnTo>
                    <a:pt x="704176" y="168333"/>
                  </a:lnTo>
                  <a:lnTo>
                    <a:pt x="713345" y="166565"/>
                  </a:lnTo>
                  <a:close/>
                </a:path>
                <a:path w="737870" h="802640">
                  <a:moveTo>
                    <a:pt x="632185" y="81711"/>
                  </a:moveTo>
                  <a:lnTo>
                    <a:pt x="641355" y="83479"/>
                  </a:lnTo>
                  <a:lnTo>
                    <a:pt x="649354" y="88782"/>
                  </a:lnTo>
                  <a:lnTo>
                    <a:pt x="654621" y="96836"/>
                  </a:lnTo>
                  <a:lnTo>
                    <a:pt x="656377" y="106067"/>
                  </a:lnTo>
                  <a:lnTo>
                    <a:pt x="654621" y="115299"/>
                  </a:lnTo>
                  <a:lnTo>
                    <a:pt x="649354" y="123353"/>
                  </a:lnTo>
                  <a:lnTo>
                    <a:pt x="499509" y="296204"/>
                  </a:lnTo>
                  <a:lnTo>
                    <a:pt x="495997" y="301950"/>
                  </a:lnTo>
                  <a:lnTo>
                    <a:pt x="512385" y="329203"/>
                  </a:lnTo>
                  <a:lnTo>
                    <a:pt x="296416" y="329203"/>
                  </a:lnTo>
                  <a:lnTo>
                    <a:pt x="296561" y="328025"/>
                  </a:lnTo>
                  <a:lnTo>
                    <a:pt x="296609" y="280491"/>
                  </a:lnTo>
                  <a:lnTo>
                    <a:pt x="299438" y="254710"/>
                  </a:lnTo>
                  <a:lnTo>
                    <a:pt x="302807" y="244349"/>
                  </a:lnTo>
                  <a:lnTo>
                    <a:pt x="431225" y="244349"/>
                  </a:lnTo>
                  <a:lnTo>
                    <a:pt x="438980" y="243170"/>
                  </a:lnTo>
                  <a:lnTo>
                    <a:pt x="446443" y="239635"/>
                  </a:lnTo>
                  <a:lnTo>
                    <a:pt x="615017" y="88782"/>
                  </a:lnTo>
                  <a:lnTo>
                    <a:pt x="623016" y="83479"/>
                  </a:lnTo>
                  <a:lnTo>
                    <a:pt x="632185" y="81711"/>
                  </a:lnTo>
                  <a:close/>
                </a:path>
                <a:path w="737870" h="802640">
                  <a:moveTo>
                    <a:pt x="547893" y="0"/>
                  </a:moveTo>
                  <a:lnTo>
                    <a:pt x="557063" y="1767"/>
                  </a:lnTo>
                  <a:lnTo>
                    <a:pt x="565062" y="7071"/>
                  </a:lnTo>
                  <a:lnTo>
                    <a:pt x="570335" y="15124"/>
                  </a:lnTo>
                  <a:lnTo>
                    <a:pt x="572093" y="24356"/>
                  </a:lnTo>
                  <a:lnTo>
                    <a:pt x="570335" y="33588"/>
                  </a:lnTo>
                  <a:lnTo>
                    <a:pt x="565062" y="41641"/>
                  </a:lnTo>
                  <a:lnTo>
                    <a:pt x="418349" y="211350"/>
                  </a:lnTo>
                  <a:lnTo>
                    <a:pt x="414837" y="217095"/>
                  </a:lnTo>
                  <a:lnTo>
                    <a:pt x="431225" y="244349"/>
                  </a:lnTo>
                  <a:lnTo>
                    <a:pt x="302807" y="244349"/>
                  </a:lnTo>
                  <a:lnTo>
                    <a:pt x="320313" y="206685"/>
                  </a:lnTo>
                  <a:lnTo>
                    <a:pt x="530724" y="7071"/>
                  </a:lnTo>
                  <a:lnTo>
                    <a:pt x="538723" y="1767"/>
                  </a:lnTo>
                  <a:lnTo>
                    <a:pt x="54789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6260" y="713244"/>
              <a:ext cx="467118" cy="511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7804" y="713244"/>
              <a:ext cx="360413" cy="5112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9723" y="713244"/>
              <a:ext cx="764286" cy="5112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98448" y="713244"/>
              <a:ext cx="762762" cy="51128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0871" y="1199388"/>
              <a:ext cx="368046" cy="42748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2123" y="1199388"/>
              <a:ext cx="339102" cy="42748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74420" y="1199388"/>
              <a:ext cx="479285" cy="42748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96923" y="1199388"/>
              <a:ext cx="447281" cy="42748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87423" y="1199388"/>
              <a:ext cx="637794" cy="42748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68424" y="1199388"/>
              <a:ext cx="447281" cy="42748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58924" y="1199388"/>
              <a:ext cx="532638" cy="42748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34767" y="1199388"/>
              <a:ext cx="637794" cy="42748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15767" y="1199388"/>
              <a:ext cx="447281" cy="42748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906267" y="1199388"/>
              <a:ext cx="1018794" cy="427481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9686543" y="2874264"/>
            <a:ext cx="2224405" cy="3983990"/>
            <a:chOff x="9686543" y="2874264"/>
            <a:chExt cx="2224405" cy="3983990"/>
          </a:xfrm>
        </p:grpSpPr>
        <p:sp>
          <p:nvSpPr>
            <p:cNvPr id="25" name="object 25"/>
            <p:cNvSpPr/>
            <p:nvPr/>
          </p:nvSpPr>
          <p:spPr>
            <a:xfrm>
              <a:off x="11397995" y="6335267"/>
              <a:ext cx="424180" cy="422275"/>
            </a:xfrm>
            <a:custGeom>
              <a:avLst/>
              <a:gdLst/>
              <a:ahLst/>
              <a:cxnLst/>
              <a:rect l="l" t="t" r="r" b="b"/>
              <a:pathLst>
                <a:path w="424179" h="422275">
                  <a:moveTo>
                    <a:pt x="211835" y="0"/>
                  </a:moveTo>
                  <a:lnTo>
                    <a:pt x="163272" y="5574"/>
                  </a:lnTo>
                  <a:lnTo>
                    <a:pt x="118687" y="21453"/>
                  </a:lnTo>
                  <a:lnTo>
                    <a:pt x="79354" y="46370"/>
                  </a:lnTo>
                  <a:lnTo>
                    <a:pt x="46546" y="79057"/>
                  </a:lnTo>
                  <a:lnTo>
                    <a:pt x="21535" y="118248"/>
                  </a:lnTo>
                  <a:lnTo>
                    <a:pt x="5596" y="162676"/>
                  </a:lnTo>
                  <a:lnTo>
                    <a:pt x="0" y="211073"/>
                  </a:lnTo>
                  <a:lnTo>
                    <a:pt x="5596" y="259471"/>
                  </a:lnTo>
                  <a:lnTo>
                    <a:pt x="21535" y="303899"/>
                  </a:lnTo>
                  <a:lnTo>
                    <a:pt x="46546" y="343090"/>
                  </a:lnTo>
                  <a:lnTo>
                    <a:pt x="79354" y="375777"/>
                  </a:lnTo>
                  <a:lnTo>
                    <a:pt x="118687" y="400694"/>
                  </a:lnTo>
                  <a:lnTo>
                    <a:pt x="163272" y="416573"/>
                  </a:lnTo>
                  <a:lnTo>
                    <a:pt x="211835" y="422147"/>
                  </a:lnTo>
                  <a:lnTo>
                    <a:pt x="260399" y="416573"/>
                  </a:lnTo>
                  <a:lnTo>
                    <a:pt x="304984" y="400694"/>
                  </a:lnTo>
                  <a:lnTo>
                    <a:pt x="344317" y="375777"/>
                  </a:lnTo>
                  <a:lnTo>
                    <a:pt x="377125" y="343090"/>
                  </a:lnTo>
                  <a:lnTo>
                    <a:pt x="402136" y="303899"/>
                  </a:lnTo>
                  <a:lnTo>
                    <a:pt x="418075" y="259471"/>
                  </a:lnTo>
                  <a:lnTo>
                    <a:pt x="423672" y="211073"/>
                  </a:lnTo>
                  <a:lnTo>
                    <a:pt x="418075" y="162676"/>
                  </a:lnTo>
                  <a:lnTo>
                    <a:pt x="402136" y="118248"/>
                  </a:lnTo>
                  <a:lnTo>
                    <a:pt x="377125" y="79057"/>
                  </a:lnTo>
                  <a:lnTo>
                    <a:pt x="344317" y="46370"/>
                  </a:lnTo>
                  <a:lnTo>
                    <a:pt x="304984" y="21453"/>
                  </a:lnTo>
                  <a:lnTo>
                    <a:pt x="260399" y="5574"/>
                  </a:lnTo>
                  <a:lnTo>
                    <a:pt x="211835" y="0"/>
                  </a:lnTo>
                  <a:close/>
                </a:path>
              </a:pathLst>
            </a:custGeom>
            <a:solidFill>
              <a:srgbClr val="F497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686543" y="5059677"/>
              <a:ext cx="2224278" cy="179832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701783" y="2874264"/>
              <a:ext cx="2196084" cy="219608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152887" y="5841492"/>
              <a:ext cx="454914" cy="40156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366247" y="5841492"/>
              <a:ext cx="419849" cy="40156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152887" y="6181344"/>
              <a:ext cx="454914" cy="40156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366247" y="6181344"/>
              <a:ext cx="419849" cy="401561"/>
            </a:xfrm>
            <a:prstGeom prst="rect">
              <a:avLst/>
            </a:prstGeom>
          </p:spPr>
        </p:pic>
      </p:grp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3138297" y="167385"/>
            <a:ext cx="505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五大超商領取流程及金額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87425" y="768477"/>
            <a:ext cx="10166350" cy="1128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A3838"/>
                </a:solidFill>
                <a:latin typeface="Microsoft YaHei"/>
                <a:cs typeface="Microsoft YaHei"/>
              </a:rPr>
              <a:t>A.</a:t>
            </a:r>
            <a:r>
              <a:rPr sz="1800" spc="-55" dirty="0">
                <a:solidFill>
                  <a:srgbClr val="3A3838"/>
                </a:solidFill>
                <a:latin typeface="Microsoft YaHei"/>
                <a:cs typeface="Microsoft YaHei"/>
              </a:rPr>
              <a:t> </a:t>
            </a:r>
            <a:r>
              <a:rPr sz="1800" dirty="0">
                <a:solidFill>
                  <a:srgbClr val="3A3838"/>
                </a:solidFill>
                <a:latin typeface="Microsoft YaHei"/>
                <a:cs typeface="Microsoft YaHei"/>
              </a:rPr>
              <a:t>POS領餐</a:t>
            </a:r>
            <a:endParaRPr sz="18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1570"/>
              </a:spcBef>
            </a:pPr>
            <a:r>
              <a:rPr sz="1500" spc="-5" dirty="0">
                <a:solidFill>
                  <a:srgbClr val="3A3838"/>
                </a:solidFill>
                <a:latin typeface="Microsoft YaHei"/>
                <a:cs typeface="Microsoft YaHei"/>
              </a:rPr>
              <a:t>1</a:t>
            </a:r>
            <a:r>
              <a:rPr sz="1500" dirty="0">
                <a:solidFill>
                  <a:srgbClr val="3A3838"/>
                </a:solidFill>
                <a:latin typeface="Microsoft YaHei"/>
                <a:cs typeface="Microsoft YaHei"/>
              </a:rPr>
              <a:t>、</a:t>
            </a:r>
            <a:r>
              <a:rPr sz="1500" spc="-5" dirty="0">
                <a:solidFill>
                  <a:srgbClr val="3A3838"/>
                </a:solidFill>
                <a:latin typeface="Microsoft YaHei"/>
                <a:cs typeface="Microsoft YaHei"/>
              </a:rPr>
              <a:t>7-11</a:t>
            </a:r>
            <a:r>
              <a:rPr sz="1500" dirty="0">
                <a:solidFill>
                  <a:srgbClr val="3A3838"/>
                </a:solidFill>
                <a:latin typeface="Microsoft YaHei"/>
                <a:cs typeface="Microsoft YaHei"/>
              </a:rPr>
              <a:t>、全家、</a:t>
            </a:r>
            <a:r>
              <a:rPr sz="1500" spc="-5" dirty="0">
                <a:solidFill>
                  <a:srgbClr val="3A3838"/>
                </a:solidFill>
                <a:latin typeface="Microsoft YaHei"/>
                <a:cs typeface="Microsoft YaHei"/>
              </a:rPr>
              <a:t>OK</a:t>
            </a:r>
            <a:r>
              <a:rPr sz="1500" dirty="0">
                <a:solidFill>
                  <a:srgbClr val="3A3838"/>
                </a:solidFill>
                <a:latin typeface="Microsoft YaHei"/>
                <a:cs typeface="Microsoft YaHei"/>
              </a:rPr>
              <a:t>超商、楓康超市</a:t>
            </a:r>
            <a:r>
              <a:rPr sz="1500" spc="-40" dirty="0">
                <a:solidFill>
                  <a:srgbClr val="3A3838"/>
                </a:solidFill>
                <a:latin typeface="Microsoft YaHei"/>
                <a:cs typeface="Microsoft YaHei"/>
              </a:rPr>
              <a:t> </a:t>
            </a:r>
            <a:r>
              <a:rPr sz="1500" dirty="0">
                <a:solidFill>
                  <a:srgbClr val="3A3838"/>
                </a:solidFill>
                <a:latin typeface="Microsoft YaHei"/>
                <a:cs typeface="Microsoft YaHei"/>
              </a:rPr>
              <a:t>:</a:t>
            </a:r>
            <a:endParaRPr sz="15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1470"/>
              </a:spcBef>
            </a:pPr>
            <a:r>
              <a:rPr sz="1400" dirty="0">
                <a:solidFill>
                  <a:srgbClr val="3A3838"/>
                </a:solidFill>
                <a:latin typeface="Microsoft YaHei"/>
                <a:cs typeface="Microsoft YaHei"/>
              </a:rPr>
              <a:t>使用已綁定之數位餐食</a:t>
            </a:r>
            <a:r>
              <a:rPr sz="1400" spc="-15" dirty="0">
                <a:solidFill>
                  <a:srgbClr val="3A3838"/>
                </a:solidFill>
                <a:latin typeface="Microsoft YaHei"/>
                <a:cs typeface="Microsoft YaHei"/>
              </a:rPr>
              <a:t>卡</a:t>
            </a:r>
            <a:r>
              <a:rPr sz="1400" dirty="0">
                <a:solidFill>
                  <a:srgbClr val="3A3838"/>
                </a:solidFill>
                <a:latin typeface="Microsoft YaHei"/>
                <a:cs typeface="Microsoft YaHei"/>
              </a:rPr>
              <a:t>，</a:t>
            </a:r>
            <a:r>
              <a:rPr sz="1400" b="1" dirty="0">
                <a:solidFill>
                  <a:srgbClr val="3A3838"/>
                </a:solidFill>
                <a:latin typeface="Microsoft YaHei"/>
                <a:cs typeface="Microsoft YaHei"/>
              </a:rPr>
              <a:t>請</a:t>
            </a:r>
            <a:r>
              <a:rPr sz="1400" b="1" spc="-15" dirty="0">
                <a:solidFill>
                  <a:srgbClr val="3A3838"/>
                </a:solidFill>
                <a:latin typeface="Microsoft YaHei"/>
                <a:cs typeface="Microsoft YaHei"/>
              </a:rPr>
              <a:t>超</a:t>
            </a:r>
            <a:r>
              <a:rPr sz="1400" b="1" dirty="0">
                <a:solidFill>
                  <a:srgbClr val="3A3838"/>
                </a:solidFill>
                <a:latin typeface="Microsoft YaHei"/>
                <a:cs typeface="Microsoft YaHei"/>
              </a:rPr>
              <a:t>商店</a:t>
            </a:r>
            <a:r>
              <a:rPr sz="1400" b="1" spc="-15" dirty="0">
                <a:solidFill>
                  <a:srgbClr val="3A3838"/>
                </a:solidFill>
                <a:latin typeface="Microsoft YaHei"/>
                <a:cs typeface="Microsoft YaHei"/>
              </a:rPr>
              <a:t>員</a:t>
            </a:r>
            <a:r>
              <a:rPr sz="1400" b="1" dirty="0">
                <a:solidFill>
                  <a:srgbClr val="3A3838"/>
                </a:solidFill>
                <a:latin typeface="Microsoft YaHei"/>
                <a:cs typeface="Microsoft YaHei"/>
              </a:rPr>
              <a:t>協助</a:t>
            </a:r>
            <a:r>
              <a:rPr sz="1400" b="1" spc="-15" dirty="0">
                <a:solidFill>
                  <a:srgbClr val="3A3838"/>
                </a:solidFill>
                <a:latin typeface="Microsoft YaHei"/>
                <a:cs typeface="Microsoft YaHei"/>
              </a:rPr>
              <a:t>靠</a:t>
            </a:r>
            <a:r>
              <a:rPr sz="1400" b="1" dirty="0">
                <a:solidFill>
                  <a:srgbClr val="3A3838"/>
                </a:solidFill>
                <a:latin typeface="Microsoft YaHei"/>
                <a:cs typeface="Microsoft YaHei"/>
              </a:rPr>
              <a:t>卡感</a:t>
            </a:r>
            <a:r>
              <a:rPr sz="1400" b="1" spc="-15" dirty="0">
                <a:solidFill>
                  <a:srgbClr val="3A3838"/>
                </a:solidFill>
                <a:latin typeface="Microsoft YaHei"/>
                <a:cs typeface="Microsoft YaHei"/>
              </a:rPr>
              <a:t>應</a:t>
            </a:r>
            <a:r>
              <a:rPr sz="1400" b="1" dirty="0">
                <a:solidFill>
                  <a:srgbClr val="3A3838"/>
                </a:solidFill>
                <a:latin typeface="Microsoft YaHei"/>
                <a:cs typeface="Microsoft YaHei"/>
              </a:rPr>
              <a:t>領</a:t>
            </a:r>
            <a:r>
              <a:rPr sz="1400" b="1" spc="5" dirty="0">
                <a:solidFill>
                  <a:srgbClr val="3A3838"/>
                </a:solidFill>
                <a:latin typeface="Microsoft YaHei"/>
                <a:cs typeface="Microsoft YaHei"/>
              </a:rPr>
              <a:t>餐</a:t>
            </a:r>
            <a:r>
              <a:rPr sz="1400" b="1" spc="-15" dirty="0">
                <a:solidFill>
                  <a:srgbClr val="3A3838"/>
                </a:solidFill>
                <a:latin typeface="Microsoft YaHei"/>
                <a:cs typeface="Microsoft YaHei"/>
              </a:rPr>
              <a:t>。</a:t>
            </a:r>
            <a:r>
              <a:rPr sz="1400" dirty="0">
                <a:solidFill>
                  <a:srgbClr val="3A3838"/>
                </a:solidFill>
                <a:latin typeface="Microsoft YaHei"/>
                <a:cs typeface="Microsoft YaHei"/>
              </a:rPr>
              <a:t>靠卡</a:t>
            </a:r>
            <a:r>
              <a:rPr sz="1400" spc="-15" dirty="0">
                <a:solidFill>
                  <a:srgbClr val="3A3838"/>
                </a:solidFill>
                <a:latin typeface="Microsoft YaHei"/>
                <a:cs typeface="Microsoft YaHei"/>
              </a:rPr>
              <a:t>感</a:t>
            </a:r>
            <a:r>
              <a:rPr sz="1400" dirty="0">
                <a:solidFill>
                  <a:srgbClr val="3A3838"/>
                </a:solidFill>
                <a:latin typeface="Microsoft YaHei"/>
                <a:cs typeface="Microsoft YaHei"/>
              </a:rPr>
              <a:t>應後</a:t>
            </a:r>
            <a:r>
              <a:rPr sz="1400" spc="-15" dirty="0">
                <a:solidFill>
                  <a:srgbClr val="3A3838"/>
                </a:solidFill>
                <a:latin typeface="Microsoft YaHei"/>
                <a:cs typeface="Microsoft YaHei"/>
              </a:rPr>
              <a:t>根</a:t>
            </a:r>
            <a:r>
              <a:rPr sz="1400" dirty="0">
                <a:solidFill>
                  <a:srgbClr val="3A3838"/>
                </a:solidFill>
                <a:latin typeface="Microsoft YaHei"/>
                <a:cs typeface="Microsoft YaHei"/>
              </a:rPr>
              <a:t>據一</a:t>
            </a:r>
            <a:r>
              <a:rPr sz="1400" spc="-15" dirty="0">
                <a:solidFill>
                  <a:srgbClr val="3A3838"/>
                </a:solidFill>
                <a:latin typeface="Microsoft YaHei"/>
                <a:cs typeface="Microsoft YaHei"/>
              </a:rPr>
              <a:t>卡</a:t>
            </a:r>
            <a:r>
              <a:rPr sz="1400" dirty="0">
                <a:solidFill>
                  <a:srgbClr val="3A3838"/>
                </a:solidFill>
                <a:latin typeface="Microsoft YaHei"/>
                <a:cs typeface="Microsoft YaHei"/>
              </a:rPr>
              <a:t>通回</a:t>
            </a:r>
            <a:r>
              <a:rPr sz="1400" spc="-15" dirty="0">
                <a:solidFill>
                  <a:srgbClr val="3A3838"/>
                </a:solidFill>
                <a:latin typeface="Microsoft YaHei"/>
                <a:cs typeface="Microsoft YaHei"/>
              </a:rPr>
              <a:t>傳</a:t>
            </a:r>
            <a:r>
              <a:rPr sz="1400" dirty="0">
                <a:solidFill>
                  <a:srgbClr val="3A3838"/>
                </a:solidFill>
                <a:latin typeface="Microsoft YaHei"/>
                <a:cs typeface="Microsoft YaHei"/>
              </a:rPr>
              <a:t>的領</a:t>
            </a:r>
            <a:r>
              <a:rPr sz="1400" spc="-15" dirty="0">
                <a:solidFill>
                  <a:srgbClr val="3A3838"/>
                </a:solidFill>
                <a:latin typeface="Microsoft YaHei"/>
                <a:cs typeface="Microsoft YaHei"/>
              </a:rPr>
              <a:t>餐</a:t>
            </a:r>
            <a:r>
              <a:rPr sz="1400" dirty="0">
                <a:solidFill>
                  <a:srgbClr val="3A3838"/>
                </a:solidFill>
                <a:latin typeface="Microsoft YaHei"/>
                <a:cs typeface="Microsoft YaHei"/>
              </a:rPr>
              <a:t>資格</a:t>
            </a:r>
            <a:r>
              <a:rPr sz="1400" spc="-15" dirty="0">
                <a:solidFill>
                  <a:srgbClr val="3A3838"/>
                </a:solidFill>
                <a:latin typeface="Microsoft YaHei"/>
                <a:cs typeface="Microsoft YaHei"/>
              </a:rPr>
              <a:t>結</a:t>
            </a:r>
            <a:r>
              <a:rPr sz="1400" dirty="0">
                <a:solidFill>
                  <a:srgbClr val="3A3838"/>
                </a:solidFill>
                <a:latin typeface="Microsoft YaHei"/>
                <a:cs typeface="Microsoft YaHei"/>
              </a:rPr>
              <a:t>果進</a:t>
            </a:r>
            <a:r>
              <a:rPr sz="1400" spc="-15" dirty="0">
                <a:solidFill>
                  <a:srgbClr val="3A3838"/>
                </a:solidFill>
                <a:latin typeface="Microsoft YaHei"/>
                <a:cs typeface="Microsoft YaHei"/>
              </a:rPr>
              <a:t>行</a:t>
            </a:r>
            <a:r>
              <a:rPr sz="1400" dirty="0">
                <a:solidFill>
                  <a:srgbClr val="3A3838"/>
                </a:solidFill>
                <a:latin typeface="Microsoft YaHei"/>
                <a:cs typeface="Microsoft YaHei"/>
              </a:rPr>
              <a:t>金額</a:t>
            </a:r>
            <a:r>
              <a:rPr sz="1400" spc="-15" dirty="0">
                <a:solidFill>
                  <a:srgbClr val="3A3838"/>
                </a:solidFill>
                <a:latin typeface="Microsoft YaHei"/>
                <a:cs typeface="Microsoft YaHei"/>
              </a:rPr>
              <a:t>折</a:t>
            </a:r>
            <a:r>
              <a:rPr sz="1400" dirty="0">
                <a:solidFill>
                  <a:srgbClr val="3A3838"/>
                </a:solidFill>
                <a:latin typeface="Microsoft YaHei"/>
                <a:cs typeface="Microsoft YaHei"/>
              </a:rPr>
              <a:t>抵並</a:t>
            </a:r>
            <a:r>
              <a:rPr sz="1400" spc="-15" dirty="0">
                <a:solidFill>
                  <a:srgbClr val="3A3838"/>
                </a:solidFill>
                <a:latin typeface="Microsoft YaHei"/>
                <a:cs typeface="Microsoft YaHei"/>
              </a:rPr>
              <a:t>完</a:t>
            </a:r>
            <a:r>
              <a:rPr sz="1400" dirty="0">
                <a:solidFill>
                  <a:srgbClr val="3A3838"/>
                </a:solidFill>
                <a:latin typeface="Microsoft YaHei"/>
                <a:cs typeface="Microsoft YaHei"/>
              </a:rPr>
              <a:t>成領</a:t>
            </a:r>
            <a:r>
              <a:rPr sz="1400" spc="-5" dirty="0">
                <a:solidFill>
                  <a:srgbClr val="3A3838"/>
                </a:solidFill>
                <a:latin typeface="Microsoft YaHei"/>
                <a:cs typeface="Microsoft YaHei"/>
              </a:rPr>
              <a:t>餐</a:t>
            </a:r>
            <a:r>
              <a:rPr sz="1400" dirty="0">
                <a:solidFill>
                  <a:srgbClr val="3A3838"/>
                </a:solidFill>
                <a:latin typeface="Microsoft YaHei"/>
                <a:cs typeface="Microsoft YaHei"/>
              </a:rPr>
              <a:t>。</a:t>
            </a:r>
            <a:endParaRPr sz="1400">
              <a:latin typeface="Microsoft YaHei"/>
              <a:cs typeface="Microsoft YaHe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556259" y="2435364"/>
            <a:ext cx="1704975" cy="1751964"/>
            <a:chOff x="556259" y="2435364"/>
            <a:chExt cx="1704975" cy="1751964"/>
          </a:xfrm>
        </p:grpSpPr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56259" y="2435364"/>
              <a:ext cx="448830" cy="51128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9515" y="2435364"/>
              <a:ext cx="360413" cy="51128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22959" y="2435364"/>
              <a:ext cx="980693" cy="51128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98092" y="2435364"/>
              <a:ext cx="762761" cy="51128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4003" y="2921508"/>
              <a:ext cx="368045" cy="42748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05255" y="2921508"/>
              <a:ext cx="339102" cy="42748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7551" y="2921508"/>
              <a:ext cx="479285" cy="42748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94003" y="3340608"/>
              <a:ext cx="637794" cy="42748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94003" y="3759708"/>
              <a:ext cx="828294" cy="427481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687425" y="2490978"/>
            <a:ext cx="8856980" cy="1566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A3838"/>
                </a:solidFill>
                <a:latin typeface="Microsoft YaHei"/>
                <a:cs typeface="Microsoft YaHei"/>
              </a:rPr>
              <a:t>B.</a:t>
            </a:r>
            <a:r>
              <a:rPr sz="1800" spc="-40" dirty="0">
                <a:solidFill>
                  <a:srgbClr val="3A3838"/>
                </a:solidFill>
                <a:latin typeface="Microsoft YaHei"/>
                <a:cs typeface="Microsoft YaHei"/>
              </a:rPr>
              <a:t> </a:t>
            </a:r>
            <a:r>
              <a:rPr sz="1800" spc="-5" dirty="0">
                <a:solidFill>
                  <a:srgbClr val="3A3838"/>
                </a:solidFill>
                <a:latin typeface="Microsoft YaHei"/>
                <a:cs typeface="Microsoft YaHei"/>
              </a:rPr>
              <a:t>KIOSK</a:t>
            </a:r>
            <a:r>
              <a:rPr sz="1800" dirty="0">
                <a:solidFill>
                  <a:srgbClr val="3A3838"/>
                </a:solidFill>
                <a:latin typeface="Microsoft YaHei"/>
                <a:cs typeface="Microsoft YaHei"/>
              </a:rPr>
              <a:t>領餐</a:t>
            </a:r>
            <a:endParaRPr sz="1800">
              <a:latin typeface="Microsoft YaHei"/>
              <a:cs typeface="Microsoft YaHei"/>
            </a:endParaRPr>
          </a:p>
          <a:p>
            <a:pPr marL="227329" indent="-215265">
              <a:lnSpc>
                <a:spcPct val="100000"/>
              </a:lnSpc>
              <a:spcBef>
                <a:spcPts val="1570"/>
              </a:spcBef>
              <a:buAutoNum type="arabicPeriod"/>
              <a:tabLst>
                <a:tab pos="227965" algn="l"/>
              </a:tabLst>
            </a:pPr>
            <a:r>
              <a:rPr sz="1500" spc="-5" dirty="0">
                <a:solidFill>
                  <a:srgbClr val="3A3838"/>
                </a:solidFill>
                <a:latin typeface="Microsoft YaHei"/>
                <a:cs typeface="Microsoft YaHei"/>
              </a:rPr>
              <a:t>7-11</a:t>
            </a:r>
            <a:r>
              <a:rPr sz="1500" dirty="0">
                <a:solidFill>
                  <a:srgbClr val="3A3838"/>
                </a:solidFill>
                <a:latin typeface="Microsoft YaHei"/>
                <a:cs typeface="Microsoft YaHei"/>
              </a:rPr>
              <a:t> :</a:t>
            </a:r>
            <a:r>
              <a:rPr sz="1500" spc="465" dirty="0">
                <a:solidFill>
                  <a:srgbClr val="3A3838"/>
                </a:solidFill>
                <a:latin typeface="Microsoft YaHei"/>
                <a:cs typeface="Microsoft YaHei"/>
              </a:rPr>
              <a:t> </a:t>
            </a:r>
            <a:r>
              <a:rPr sz="1400" b="1" dirty="0">
                <a:solidFill>
                  <a:srgbClr val="0ED25E"/>
                </a:solidFill>
                <a:latin typeface="Microsoft YaHei"/>
                <a:cs typeface="Microsoft YaHei"/>
              </a:rPr>
              <a:t>好康</a:t>
            </a:r>
            <a:r>
              <a:rPr sz="1400" b="1" spc="-5" dirty="0">
                <a:solidFill>
                  <a:srgbClr val="0ED25E"/>
                </a:solidFill>
                <a:latin typeface="Microsoft YaHei"/>
                <a:cs typeface="Microsoft YaHei"/>
              </a:rPr>
              <a:t>/</a:t>
            </a:r>
            <a:r>
              <a:rPr sz="1400" b="1" dirty="0">
                <a:solidFill>
                  <a:srgbClr val="FF0000"/>
                </a:solidFill>
                <a:latin typeface="Microsoft YaHei"/>
                <a:cs typeface="Microsoft YaHei"/>
              </a:rPr>
              <a:t>紅利</a:t>
            </a:r>
            <a:r>
              <a:rPr sz="1400" b="1" spc="-5" dirty="0">
                <a:solidFill>
                  <a:srgbClr val="FF0000"/>
                </a:solidFill>
                <a:latin typeface="Microsoft YaHei"/>
                <a:cs typeface="Microsoft YaHei"/>
              </a:rPr>
              <a:t> </a:t>
            </a:r>
            <a:r>
              <a:rPr sz="1400" b="1" dirty="0">
                <a:solidFill>
                  <a:srgbClr val="3A3838"/>
                </a:solidFill>
                <a:latin typeface="Microsoft YaHei"/>
                <a:cs typeface="Microsoft YaHei"/>
              </a:rPr>
              <a:t>&gt;</a:t>
            </a:r>
            <a:r>
              <a:rPr sz="1400" b="1" spc="-15" dirty="0">
                <a:solidFill>
                  <a:srgbClr val="3A3838"/>
                </a:solidFill>
                <a:latin typeface="Microsoft YaHei"/>
                <a:cs typeface="Microsoft YaHei"/>
              </a:rPr>
              <a:t> </a:t>
            </a:r>
            <a:r>
              <a:rPr sz="1400" b="1" dirty="0">
                <a:solidFill>
                  <a:srgbClr val="0ED25E"/>
                </a:solidFill>
                <a:latin typeface="Microsoft YaHei"/>
                <a:cs typeface="Microsoft YaHei"/>
              </a:rPr>
              <a:t>政府</a:t>
            </a:r>
            <a:r>
              <a:rPr sz="1400" b="1" spc="-5" dirty="0">
                <a:solidFill>
                  <a:srgbClr val="0ED25E"/>
                </a:solidFill>
                <a:latin typeface="Microsoft YaHei"/>
                <a:cs typeface="Microsoft YaHei"/>
              </a:rPr>
              <a:t> </a:t>
            </a:r>
            <a:r>
              <a:rPr sz="1400" b="1" dirty="0">
                <a:solidFill>
                  <a:srgbClr val="3A3838"/>
                </a:solidFill>
                <a:latin typeface="Microsoft YaHei"/>
                <a:cs typeface="Microsoft YaHei"/>
              </a:rPr>
              <a:t>&gt;</a:t>
            </a:r>
            <a:r>
              <a:rPr sz="1400" b="1" spc="-5" dirty="0">
                <a:solidFill>
                  <a:srgbClr val="3A3838"/>
                </a:solidFill>
                <a:latin typeface="Microsoft YaHei"/>
                <a:cs typeface="Microsoft YaHei"/>
              </a:rPr>
              <a:t> </a:t>
            </a:r>
            <a:r>
              <a:rPr sz="1400" b="1" dirty="0">
                <a:solidFill>
                  <a:srgbClr val="0ED25E"/>
                </a:solidFill>
                <a:latin typeface="Microsoft YaHei"/>
                <a:cs typeface="Microsoft YaHei"/>
              </a:rPr>
              <a:t>彰化縣幸福餐券</a:t>
            </a:r>
            <a:r>
              <a:rPr sz="1400" b="1" spc="-30" dirty="0">
                <a:solidFill>
                  <a:srgbClr val="0ED25E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3A3838"/>
                </a:solidFill>
                <a:latin typeface="Microsoft YaHei"/>
                <a:cs typeface="Microsoft YaHei"/>
              </a:rPr>
              <a:t>&gt; 依步驟進行操作&gt;</a:t>
            </a:r>
            <a:r>
              <a:rPr sz="1400" spc="-35" dirty="0">
                <a:solidFill>
                  <a:srgbClr val="3A3838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3A3838"/>
                </a:solidFill>
                <a:latin typeface="Microsoft YaHei"/>
                <a:cs typeface="Microsoft YaHei"/>
              </a:rPr>
              <a:t>取得兌餐小白單</a:t>
            </a:r>
            <a:r>
              <a:rPr sz="1400" spc="-25" dirty="0">
                <a:solidFill>
                  <a:srgbClr val="3A3838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3A3838"/>
                </a:solidFill>
                <a:latin typeface="Microsoft YaHei"/>
                <a:cs typeface="Microsoft YaHei"/>
              </a:rPr>
              <a:t>&gt;</a:t>
            </a:r>
            <a:r>
              <a:rPr sz="1400" spc="5" dirty="0">
                <a:solidFill>
                  <a:srgbClr val="3A3838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3A3838"/>
                </a:solidFill>
                <a:latin typeface="Microsoft YaHei"/>
                <a:cs typeface="Microsoft YaHei"/>
              </a:rPr>
              <a:t>至櫃台進行指定金額折抵</a:t>
            </a:r>
            <a:endParaRPr sz="1400">
              <a:latin typeface="Microsoft YaHei"/>
              <a:cs typeface="Microsoft YaHei"/>
            </a:endParaRPr>
          </a:p>
          <a:p>
            <a:pPr marL="227329" indent="-215265">
              <a:lnSpc>
                <a:spcPct val="100000"/>
              </a:lnSpc>
              <a:spcBef>
                <a:spcPts val="1500"/>
              </a:spcBef>
              <a:buAutoNum type="arabicPeriod"/>
              <a:tabLst>
                <a:tab pos="227965" algn="l"/>
              </a:tabLst>
            </a:pPr>
            <a:r>
              <a:rPr sz="1500" dirty="0">
                <a:solidFill>
                  <a:srgbClr val="3A3838"/>
                </a:solidFill>
                <a:latin typeface="Microsoft YaHei"/>
                <a:cs typeface="Microsoft YaHei"/>
              </a:rPr>
              <a:t>全家</a:t>
            </a:r>
            <a:r>
              <a:rPr sz="1500" spc="5" dirty="0">
                <a:solidFill>
                  <a:srgbClr val="3A3838"/>
                </a:solidFill>
                <a:latin typeface="Microsoft YaHei"/>
                <a:cs typeface="Microsoft YaHei"/>
              </a:rPr>
              <a:t> </a:t>
            </a:r>
            <a:r>
              <a:rPr sz="1500" dirty="0">
                <a:solidFill>
                  <a:srgbClr val="3A3838"/>
                </a:solidFill>
                <a:latin typeface="Microsoft YaHei"/>
                <a:cs typeface="Microsoft YaHei"/>
              </a:rPr>
              <a:t>:</a:t>
            </a:r>
            <a:r>
              <a:rPr sz="1500" spc="20" dirty="0">
                <a:solidFill>
                  <a:srgbClr val="3A3838"/>
                </a:solidFill>
                <a:latin typeface="Microsoft YaHei"/>
                <a:cs typeface="Microsoft YaHe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Microsoft YaHei"/>
                <a:cs typeface="Microsoft YaHei"/>
              </a:rPr>
              <a:t>紅利 </a:t>
            </a:r>
            <a:r>
              <a:rPr sz="1400" b="1" dirty="0">
                <a:solidFill>
                  <a:srgbClr val="3A3838"/>
                </a:solidFill>
                <a:latin typeface="Microsoft YaHei"/>
                <a:cs typeface="Microsoft YaHei"/>
              </a:rPr>
              <a:t>&gt;</a:t>
            </a:r>
            <a:r>
              <a:rPr sz="1400" b="1" spc="-20" dirty="0">
                <a:solidFill>
                  <a:srgbClr val="3A3838"/>
                </a:solidFill>
                <a:latin typeface="Microsoft YaHei"/>
                <a:cs typeface="Microsoft YaHei"/>
              </a:rPr>
              <a:t> </a:t>
            </a:r>
            <a:r>
              <a:rPr sz="1400" b="1" dirty="0">
                <a:solidFill>
                  <a:srgbClr val="0ED25E"/>
                </a:solidFill>
                <a:latin typeface="Microsoft YaHei"/>
                <a:cs typeface="Microsoft YaHei"/>
              </a:rPr>
              <a:t>數位餐食券</a:t>
            </a:r>
            <a:r>
              <a:rPr sz="1400" b="1" spc="-10" dirty="0">
                <a:solidFill>
                  <a:srgbClr val="0ED25E"/>
                </a:solidFill>
                <a:latin typeface="Microsoft YaHei"/>
                <a:cs typeface="Microsoft YaHei"/>
              </a:rPr>
              <a:t> </a:t>
            </a:r>
            <a:r>
              <a:rPr sz="1400" b="1" spc="-5" dirty="0">
                <a:solidFill>
                  <a:srgbClr val="3A3838"/>
                </a:solidFill>
                <a:latin typeface="Microsoft YaHei"/>
                <a:cs typeface="Microsoft YaHei"/>
              </a:rPr>
              <a:t>&gt;</a:t>
            </a:r>
            <a:r>
              <a:rPr sz="1400" b="1" dirty="0">
                <a:solidFill>
                  <a:srgbClr val="0ED25E"/>
                </a:solidFill>
                <a:latin typeface="Microsoft YaHei"/>
                <a:cs typeface="Microsoft YaHei"/>
              </a:rPr>
              <a:t>彰化幸福餐食券</a:t>
            </a:r>
            <a:r>
              <a:rPr sz="1400" b="1" spc="-30" dirty="0">
                <a:solidFill>
                  <a:srgbClr val="0ED25E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3A3838"/>
                </a:solidFill>
                <a:latin typeface="Microsoft YaHei"/>
                <a:cs typeface="Microsoft YaHei"/>
              </a:rPr>
              <a:t>&gt;依步驟進行操作&gt;</a:t>
            </a:r>
            <a:r>
              <a:rPr sz="1400" spc="-30" dirty="0">
                <a:solidFill>
                  <a:srgbClr val="3A3838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3A3838"/>
                </a:solidFill>
                <a:latin typeface="Microsoft YaHei"/>
                <a:cs typeface="Microsoft YaHei"/>
              </a:rPr>
              <a:t>取得兌餐小白單</a:t>
            </a:r>
            <a:r>
              <a:rPr sz="1400" spc="-25" dirty="0">
                <a:solidFill>
                  <a:srgbClr val="3A3838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3A3838"/>
                </a:solidFill>
                <a:latin typeface="Microsoft YaHei"/>
                <a:cs typeface="Microsoft YaHei"/>
              </a:rPr>
              <a:t>&gt;</a:t>
            </a:r>
            <a:r>
              <a:rPr sz="1400" spc="5" dirty="0">
                <a:solidFill>
                  <a:srgbClr val="3A3838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3A3838"/>
                </a:solidFill>
                <a:latin typeface="Microsoft YaHei"/>
                <a:cs typeface="Microsoft YaHei"/>
              </a:rPr>
              <a:t>至櫃台進行指定金額</a:t>
            </a:r>
            <a:r>
              <a:rPr sz="1400" spc="-15" dirty="0">
                <a:solidFill>
                  <a:srgbClr val="3A3838"/>
                </a:solidFill>
                <a:latin typeface="Microsoft YaHei"/>
                <a:cs typeface="Microsoft YaHei"/>
              </a:rPr>
              <a:t>折</a:t>
            </a:r>
            <a:r>
              <a:rPr sz="1400" dirty="0">
                <a:solidFill>
                  <a:srgbClr val="3A3838"/>
                </a:solidFill>
                <a:latin typeface="Microsoft YaHei"/>
                <a:cs typeface="Microsoft YaHei"/>
              </a:rPr>
              <a:t>抵</a:t>
            </a:r>
            <a:endParaRPr sz="1400">
              <a:latin typeface="Microsoft YaHei"/>
              <a:cs typeface="Microsoft YaHei"/>
            </a:endParaRPr>
          </a:p>
          <a:p>
            <a:pPr marL="227329" indent="-215265">
              <a:lnSpc>
                <a:spcPct val="100000"/>
              </a:lnSpc>
              <a:spcBef>
                <a:spcPts val="1500"/>
              </a:spcBef>
              <a:buAutoNum type="arabicPeriod"/>
              <a:tabLst>
                <a:tab pos="227965" algn="l"/>
              </a:tabLst>
            </a:pPr>
            <a:r>
              <a:rPr sz="1500" dirty="0">
                <a:solidFill>
                  <a:srgbClr val="3A3838"/>
                </a:solidFill>
                <a:latin typeface="Microsoft YaHei"/>
                <a:cs typeface="Microsoft YaHei"/>
              </a:rPr>
              <a:t>萊爾富</a:t>
            </a:r>
            <a:r>
              <a:rPr sz="1500" spc="5" dirty="0">
                <a:solidFill>
                  <a:srgbClr val="3A3838"/>
                </a:solidFill>
                <a:latin typeface="Microsoft YaHei"/>
                <a:cs typeface="Microsoft YaHei"/>
              </a:rPr>
              <a:t> </a:t>
            </a:r>
            <a:r>
              <a:rPr sz="1500" dirty="0">
                <a:solidFill>
                  <a:srgbClr val="3A3838"/>
                </a:solidFill>
                <a:latin typeface="Microsoft YaHei"/>
                <a:cs typeface="Microsoft YaHei"/>
              </a:rPr>
              <a:t>:</a:t>
            </a:r>
            <a:r>
              <a:rPr sz="1500" spc="20" dirty="0">
                <a:solidFill>
                  <a:srgbClr val="3A3838"/>
                </a:solidFill>
                <a:latin typeface="Microsoft YaHei"/>
                <a:cs typeface="Microsoft YaHe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Microsoft YaHei"/>
                <a:cs typeface="Microsoft YaHei"/>
              </a:rPr>
              <a:t>紅利</a:t>
            </a:r>
            <a:r>
              <a:rPr sz="1400" b="1" spc="-10" dirty="0">
                <a:solidFill>
                  <a:srgbClr val="0ED25E"/>
                </a:solidFill>
                <a:latin typeface="Microsoft YaHei"/>
                <a:cs typeface="Microsoft YaHei"/>
              </a:rPr>
              <a:t>‧</a:t>
            </a:r>
            <a:r>
              <a:rPr sz="1400" b="1" dirty="0">
                <a:solidFill>
                  <a:srgbClr val="0ED25E"/>
                </a:solidFill>
                <a:latin typeface="Microsoft YaHei"/>
                <a:cs typeface="Microsoft YaHei"/>
              </a:rPr>
              <a:t>會員</a:t>
            </a:r>
            <a:r>
              <a:rPr sz="1400" b="1" spc="-20" dirty="0">
                <a:solidFill>
                  <a:srgbClr val="0ED25E"/>
                </a:solidFill>
                <a:latin typeface="Microsoft YaHei"/>
                <a:cs typeface="Microsoft YaHei"/>
              </a:rPr>
              <a:t> </a:t>
            </a:r>
            <a:r>
              <a:rPr sz="1400" b="1" dirty="0">
                <a:solidFill>
                  <a:srgbClr val="3A3838"/>
                </a:solidFill>
                <a:latin typeface="Microsoft YaHei"/>
                <a:cs typeface="Microsoft YaHei"/>
              </a:rPr>
              <a:t>&gt; </a:t>
            </a:r>
            <a:r>
              <a:rPr sz="1400" b="1" dirty="0">
                <a:solidFill>
                  <a:srgbClr val="0ED25E"/>
                </a:solidFill>
                <a:latin typeface="Microsoft YaHei"/>
                <a:cs typeface="Microsoft YaHei"/>
              </a:rPr>
              <a:t>彰化縣幸福餐</a:t>
            </a:r>
            <a:r>
              <a:rPr sz="1400" b="1" spc="-15" dirty="0">
                <a:solidFill>
                  <a:srgbClr val="0ED25E"/>
                </a:solidFill>
                <a:latin typeface="Microsoft YaHei"/>
                <a:cs typeface="Microsoft YaHei"/>
              </a:rPr>
              <a:t>券</a:t>
            </a:r>
            <a:r>
              <a:rPr sz="1400" dirty="0">
                <a:solidFill>
                  <a:srgbClr val="3A3838"/>
                </a:solidFill>
                <a:latin typeface="Microsoft YaHei"/>
                <a:cs typeface="Microsoft YaHei"/>
              </a:rPr>
              <a:t>&gt;</a:t>
            </a:r>
            <a:r>
              <a:rPr sz="1400" spc="-25" dirty="0">
                <a:solidFill>
                  <a:srgbClr val="3A3838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3A3838"/>
                </a:solidFill>
                <a:latin typeface="Microsoft YaHei"/>
                <a:cs typeface="Microsoft YaHei"/>
              </a:rPr>
              <a:t>依步驟進行操作&gt;</a:t>
            </a:r>
            <a:r>
              <a:rPr sz="1400" spc="-35" dirty="0">
                <a:solidFill>
                  <a:srgbClr val="3A3838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3A3838"/>
                </a:solidFill>
                <a:latin typeface="Microsoft YaHei"/>
                <a:cs typeface="Microsoft YaHei"/>
              </a:rPr>
              <a:t>取得兌餐小白單</a:t>
            </a:r>
            <a:r>
              <a:rPr sz="1400" spc="-25" dirty="0">
                <a:solidFill>
                  <a:srgbClr val="3A3838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3A3838"/>
                </a:solidFill>
                <a:latin typeface="Microsoft YaHei"/>
                <a:cs typeface="Microsoft YaHei"/>
              </a:rPr>
              <a:t>&gt; 至櫃台進行指定金額折抵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87425" y="4509261"/>
            <a:ext cx="49961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YaHei"/>
                <a:cs typeface="Microsoft YaHei"/>
              </a:rPr>
              <a:t>註:</a:t>
            </a:r>
            <a:r>
              <a:rPr sz="1100" u="sng" spc="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YaHei"/>
                <a:cs typeface="Microsoft YaHei"/>
              </a:rPr>
              <a:t> </a:t>
            </a:r>
            <a:r>
              <a:rPr sz="11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YaHei"/>
                <a:cs typeface="Microsoft YaHei"/>
              </a:rPr>
              <a:t>彰化縣幸福餐券為靠</a:t>
            </a:r>
            <a:r>
              <a:rPr sz="1100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YaHei"/>
                <a:cs typeface="Microsoft YaHei"/>
              </a:rPr>
              <a:t>卡</a:t>
            </a:r>
            <a:r>
              <a:rPr sz="11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YaHei"/>
                <a:cs typeface="Microsoft YaHei"/>
              </a:rPr>
              <a:t>感應</a:t>
            </a:r>
            <a:r>
              <a:rPr sz="1100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YaHei"/>
                <a:cs typeface="Microsoft YaHei"/>
              </a:rPr>
              <a:t>使</a:t>
            </a:r>
            <a:r>
              <a:rPr sz="11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YaHei"/>
                <a:cs typeface="Microsoft YaHei"/>
              </a:rPr>
              <a:t>用金</a:t>
            </a:r>
            <a:r>
              <a:rPr sz="1100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YaHei"/>
                <a:cs typeface="Microsoft YaHei"/>
              </a:rPr>
              <a:t>額</a:t>
            </a:r>
            <a:r>
              <a:rPr sz="11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YaHei"/>
                <a:cs typeface="Microsoft YaHei"/>
              </a:rPr>
              <a:t>折抵</a:t>
            </a:r>
            <a:r>
              <a:rPr sz="1100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YaHei"/>
                <a:cs typeface="Microsoft YaHei"/>
              </a:rPr>
              <a:t>方</a:t>
            </a:r>
            <a:r>
              <a:rPr sz="11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YaHei"/>
                <a:cs typeface="Microsoft YaHei"/>
              </a:rPr>
              <a:t>式，</a:t>
            </a:r>
            <a:r>
              <a:rPr sz="1100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YaHei"/>
                <a:cs typeface="Microsoft YaHei"/>
              </a:rPr>
              <a:t>並</a:t>
            </a:r>
            <a:r>
              <a:rPr sz="11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YaHei"/>
                <a:cs typeface="Microsoft YaHei"/>
              </a:rPr>
              <a:t>非使</a:t>
            </a:r>
            <a:r>
              <a:rPr sz="1100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YaHei"/>
                <a:cs typeface="Microsoft YaHei"/>
              </a:rPr>
              <a:t>用</a:t>
            </a:r>
            <a:r>
              <a:rPr sz="11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YaHei"/>
                <a:cs typeface="Microsoft YaHei"/>
              </a:rPr>
              <a:t>卡片</a:t>
            </a:r>
            <a:r>
              <a:rPr sz="1100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YaHei"/>
                <a:cs typeface="Microsoft YaHei"/>
              </a:rPr>
              <a:t>內</a:t>
            </a:r>
            <a:r>
              <a:rPr sz="11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YaHei"/>
                <a:cs typeface="Microsoft YaHei"/>
              </a:rPr>
              <a:t>的儲</a:t>
            </a:r>
            <a:r>
              <a:rPr sz="1100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YaHei"/>
                <a:cs typeface="Microsoft YaHei"/>
              </a:rPr>
              <a:t>值</a:t>
            </a:r>
            <a:r>
              <a:rPr sz="11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YaHei"/>
                <a:cs typeface="Microsoft YaHei"/>
              </a:rPr>
              <a:t>餘額。</a:t>
            </a:r>
            <a:endParaRPr sz="1100">
              <a:latin typeface="Microsoft YaHei"/>
              <a:cs typeface="Microsoft YaHe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511296" y="5841491"/>
            <a:ext cx="633730" cy="741680"/>
            <a:chOff x="3511296" y="5841491"/>
            <a:chExt cx="633730" cy="741680"/>
          </a:xfrm>
        </p:grpSpPr>
        <p:pic>
          <p:nvPicPr>
            <p:cNvPr id="47" name="object 4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511296" y="5841491"/>
              <a:ext cx="454913" cy="40156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724656" y="5841491"/>
              <a:ext cx="419849" cy="40156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511296" y="6181343"/>
              <a:ext cx="454913" cy="40156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724656" y="6181343"/>
              <a:ext cx="419849" cy="401561"/>
            </a:xfrm>
            <a:prstGeom prst="rect">
              <a:avLst/>
            </a:prstGeom>
          </p:spPr>
        </p:pic>
      </p:grpSp>
      <p:grpSp>
        <p:nvGrpSpPr>
          <p:cNvPr id="51" name="object 51"/>
          <p:cNvGrpSpPr/>
          <p:nvPr/>
        </p:nvGrpSpPr>
        <p:grpSpPr>
          <a:xfrm>
            <a:off x="4959096" y="5841491"/>
            <a:ext cx="633730" cy="741680"/>
            <a:chOff x="4959096" y="5841491"/>
            <a:chExt cx="633730" cy="741680"/>
          </a:xfrm>
        </p:grpSpPr>
        <p:pic>
          <p:nvPicPr>
            <p:cNvPr id="52" name="object 5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959096" y="5841491"/>
              <a:ext cx="454913" cy="401561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172456" y="5841491"/>
              <a:ext cx="419849" cy="401561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959096" y="6181343"/>
              <a:ext cx="454913" cy="40156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172456" y="6181343"/>
              <a:ext cx="419849" cy="401561"/>
            </a:xfrm>
            <a:prstGeom prst="rect">
              <a:avLst/>
            </a:prstGeom>
          </p:spPr>
        </p:pic>
      </p:grpSp>
      <p:grpSp>
        <p:nvGrpSpPr>
          <p:cNvPr id="56" name="object 56"/>
          <p:cNvGrpSpPr/>
          <p:nvPr/>
        </p:nvGrpSpPr>
        <p:grpSpPr>
          <a:xfrm>
            <a:off x="6582156" y="5841491"/>
            <a:ext cx="633730" cy="741680"/>
            <a:chOff x="6582156" y="5841491"/>
            <a:chExt cx="633730" cy="741680"/>
          </a:xfrm>
        </p:grpSpPr>
        <p:pic>
          <p:nvPicPr>
            <p:cNvPr id="57" name="object 5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582156" y="5841491"/>
              <a:ext cx="454914" cy="401561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795516" y="5841491"/>
              <a:ext cx="419849" cy="401561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582156" y="6181343"/>
              <a:ext cx="454914" cy="401561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795516" y="6181343"/>
              <a:ext cx="419849" cy="401561"/>
            </a:xfrm>
            <a:prstGeom prst="rect">
              <a:avLst/>
            </a:prstGeom>
          </p:spPr>
        </p:pic>
      </p:grpSp>
      <p:grpSp>
        <p:nvGrpSpPr>
          <p:cNvPr id="61" name="object 61"/>
          <p:cNvGrpSpPr/>
          <p:nvPr/>
        </p:nvGrpSpPr>
        <p:grpSpPr>
          <a:xfrm>
            <a:off x="8366759" y="5841491"/>
            <a:ext cx="633730" cy="741680"/>
            <a:chOff x="8366759" y="5841491"/>
            <a:chExt cx="633730" cy="741680"/>
          </a:xfrm>
        </p:grpSpPr>
        <p:pic>
          <p:nvPicPr>
            <p:cNvPr id="62" name="object 6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366759" y="5841491"/>
              <a:ext cx="454914" cy="401561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580119" y="5841491"/>
              <a:ext cx="419849" cy="401561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366759" y="6181343"/>
              <a:ext cx="454914" cy="401561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580119" y="6181343"/>
              <a:ext cx="419849" cy="401561"/>
            </a:xfrm>
            <a:prstGeom prst="rect">
              <a:avLst/>
            </a:prstGeom>
          </p:spPr>
        </p:pic>
      </p:grpSp>
      <p:graphicFrame>
        <p:nvGraphicFramePr>
          <p:cNvPr id="66" name="object 66"/>
          <p:cNvGraphicFramePr>
            <a:graphicFrameLocks noGrp="1"/>
          </p:cNvGraphicFramePr>
          <p:nvPr/>
        </p:nvGraphicFramePr>
        <p:xfrm>
          <a:off x="1332357" y="5491607"/>
          <a:ext cx="10020298" cy="9939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9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0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5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7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167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84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38608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7-11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57150" marB="0"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54419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全家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57150" marB="0"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R="6413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萊爾富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57150" marB="0"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OK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57150" marB="0"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74739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楓康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57150" marB="0">
                    <a:solidFill>
                      <a:srgbClr val="EC7C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453">
                <a:tc>
                  <a:txBody>
                    <a:bodyPr/>
                    <a:lstStyle/>
                    <a:p>
                      <a:pPr marL="26098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400" dirty="0">
                          <a:latin typeface="Microsoft JhengHei"/>
                          <a:cs typeface="Microsoft JhengHei"/>
                        </a:rPr>
                        <a:t>國小可兌領金額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86995" marB="0">
                    <a:lnL w="6350">
                      <a:solidFill>
                        <a:srgbClr val="EC7C30"/>
                      </a:solidFill>
                      <a:prstDash val="solid"/>
                    </a:lnL>
                    <a:lnB w="6350">
                      <a:solidFill>
                        <a:srgbClr val="EC7C3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925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400" b="1" dirty="0">
                          <a:latin typeface="Microsoft JhengHei"/>
                          <a:cs typeface="Microsoft JhengHei"/>
                        </a:rPr>
                        <a:t>63元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86995" marB="0">
                    <a:lnB w="6350">
                      <a:solidFill>
                        <a:srgbClr val="EC7C3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641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400" b="1" dirty="0">
                          <a:latin typeface="Microsoft JhengHei"/>
                          <a:cs typeface="Microsoft JhengHei"/>
                        </a:rPr>
                        <a:t>63元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86995" marB="0">
                    <a:lnB w="6350">
                      <a:solidFill>
                        <a:srgbClr val="EC7C3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64135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400" b="1" dirty="0">
                          <a:latin typeface="Microsoft JhengHei"/>
                          <a:cs typeface="Microsoft JhengHei"/>
                        </a:rPr>
                        <a:t>62元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86995" marB="0">
                    <a:lnB w="6350">
                      <a:solidFill>
                        <a:srgbClr val="EC7C3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400" b="1" dirty="0">
                          <a:latin typeface="Microsoft JhengHei"/>
                          <a:cs typeface="Microsoft JhengHei"/>
                        </a:rPr>
                        <a:t>66元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86995" marB="0">
                    <a:lnB w="6350">
                      <a:solidFill>
                        <a:srgbClr val="EC7C3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961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400" b="1" dirty="0">
                          <a:latin typeface="Microsoft JhengHei"/>
                          <a:cs typeface="Microsoft JhengHei"/>
                        </a:rPr>
                        <a:t>65元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86995" marB="0">
                    <a:lnR w="6350">
                      <a:solidFill>
                        <a:srgbClr val="EC7C30"/>
                      </a:solidFill>
                      <a:prstDash val="solid"/>
                    </a:lnR>
                    <a:lnB w="6350">
                      <a:solidFill>
                        <a:srgbClr val="EC7C3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135">
                <a:tc>
                  <a:txBody>
                    <a:bodyPr/>
                    <a:lstStyle/>
                    <a:p>
                      <a:pPr marL="26098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dirty="0">
                          <a:latin typeface="Microsoft JhengHei"/>
                          <a:cs typeface="Microsoft JhengHei"/>
                        </a:rPr>
                        <a:t>國中可兌領金額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46355" marB="0">
                    <a:lnL w="6350">
                      <a:solidFill>
                        <a:srgbClr val="EC7C30"/>
                      </a:solidFill>
                      <a:prstDash val="solid"/>
                    </a:lnL>
                    <a:lnT w="6350">
                      <a:solidFill>
                        <a:srgbClr val="EC7C30"/>
                      </a:solidFill>
                      <a:prstDash val="solid"/>
                    </a:lnT>
                    <a:lnB w="6350">
                      <a:solidFill>
                        <a:srgbClr val="EC7C3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925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b="1" dirty="0">
                          <a:latin typeface="Microsoft JhengHei"/>
                          <a:cs typeface="Microsoft JhengHei"/>
                        </a:rPr>
                        <a:t>68元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46355" marB="0">
                    <a:lnT w="6350">
                      <a:solidFill>
                        <a:srgbClr val="EC7C30"/>
                      </a:solidFill>
                      <a:prstDash val="solid"/>
                    </a:lnT>
                    <a:lnB w="6350">
                      <a:solidFill>
                        <a:srgbClr val="EC7C3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641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b="1" dirty="0">
                          <a:latin typeface="Microsoft JhengHei"/>
                          <a:cs typeface="Microsoft JhengHei"/>
                        </a:rPr>
                        <a:t>68元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46355" marB="0">
                    <a:lnT w="6350">
                      <a:solidFill>
                        <a:srgbClr val="EC7C30"/>
                      </a:solidFill>
                      <a:prstDash val="solid"/>
                    </a:lnT>
                    <a:lnB w="6350">
                      <a:solidFill>
                        <a:srgbClr val="EC7C3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6413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b="1" dirty="0">
                          <a:latin typeface="Microsoft JhengHei"/>
                          <a:cs typeface="Microsoft JhengHei"/>
                        </a:rPr>
                        <a:t>68元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46355" marB="0">
                    <a:lnT w="6350">
                      <a:solidFill>
                        <a:srgbClr val="EC7C30"/>
                      </a:solidFill>
                      <a:prstDash val="solid"/>
                    </a:lnT>
                    <a:lnB w="6350">
                      <a:solidFill>
                        <a:srgbClr val="EC7C3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b="1" dirty="0">
                          <a:latin typeface="Microsoft JhengHei"/>
                          <a:cs typeface="Microsoft JhengHei"/>
                        </a:rPr>
                        <a:t>72元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46355" marB="0">
                    <a:lnT w="6350">
                      <a:solidFill>
                        <a:srgbClr val="EC7C30"/>
                      </a:solidFill>
                      <a:prstDash val="solid"/>
                    </a:lnT>
                    <a:lnB w="6350">
                      <a:solidFill>
                        <a:srgbClr val="EC7C3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961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b="1" dirty="0">
                          <a:latin typeface="Microsoft JhengHei"/>
                          <a:cs typeface="Microsoft JhengHei"/>
                        </a:rPr>
                        <a:t>70元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46355" marB="0">
                    <a:lnR w="6350">
                      <a:solidFill>
                        <a:srgbClr val="EC7C30"/>
                      </a:solidFill>
                      <a:prstDash val="solid"/>
                    </a:lnR>
                    <a:lnT w="6350">
                      <a:solidFill>
                        <a:srgbClr val="EC7C30"/>
                      </a:solidFill>
                      <a:prstDash val="solid"/>
                    </a:lnT>
                    <a:lnB w="6350">
                      <a:solidFill>
                        <a:srgbClr val="EC7C3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7" name="object 6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/>
              <a:t>本簡報內容為一卡通票證版權所有，未經授權不得對外公佈或向第三方揭示，如經發現本公司保留法律追訴權利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4275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893934" y="23876"/>
            <a:ext cx="2219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Photo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Anh</a:t>
            </a:r>
            <a:r>
              <a:rPr sz="12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 Nguyen</a:t>
            </a:r>
            <a:r>
              <a:rPr sz="1200" b="1" spc="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12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/>
              </a:rPr>
              <a:t>Unsplash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2342388"/>
            <a:ext cx="12193905" cy="4516120"/>
            <a:chOff x="0" y="2342388"/>
            <a:chExt cx="12193905" cy="4516120"/>
          </a:xfrm>
        </p:grpSpPr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25267" y="4383023"/>
              <a:ext cx="1847087" cy="5257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5843015"/>
              <a:ext cx="1252727" cy="101498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595872"/>
              <a:ext cx="12193905" cy="262255"/>
            </a:xfrm>
            <a:custGeom>
              <a:avLst/>
              <a:gdLst/>
              <a:ahLst/>
              <a:cxnLst/>
              <a:rect l="l" t="t" r="r" b="b"/>
              <a:pathLst>
                <a:path w="12193905" h="262254">
                  <a:moveTo>
                    <a:pt x="12193524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12193524" y="262127"/>
                  </a:lnTo>
                  <a:lnTo>
                    <a:pt x="12193524" y="0"/>
                  </a:lnTo>
                  <a:close/>
                </a:path>
              </a:pathLst>
            </a:custGeom>
            <a:solidFill>
              <a:srgbClr val="2825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2342388"/>
              <a:ext cx="8439911" cy="23500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2497836"/>
              <a:ext cx="8316468" cy="129692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2715" y="2645740"/>
            <a:ext cx="78562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FFFFFF"/>
                </a:solidFill>
                <a:latin typeface="Microsoft YaHei"/>
                <a:cs typeface="Microsoft YaHei"/>
              </a:rPr>
              <a:t>一起將愛心傳遞到每一位孩童上</a:t>
            </a:r>
            <a:endParaRPr sz="4400">
              <a:latin typeface="Microsoft YaHei"/>
              <a:cs typeface="Microsoft YaHe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38574" y="6647267"/>
            <a:ext cx="1943100" cy="15240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5"/>
              </a:spcBef>
            </a:pPr>
            <a:r>
              <a:rPr sz="9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示，如經發現本公司保留法律追訴權利</a:t>
            </a:r>
            <a:endParaRPr sz="900">
              <a:latin typeface="Microsoft JhengHei"/>
              <a:cs typeface="Microsoft JhengHe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95474" y="6647267"/>
            <a:ext cx="1943100" cy="15240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5"/>
              </a:spcBef>
            </a:pPr>
            <a:r>
              <a:rPr sz="900" b="1" dirty="0">
                <a:solidFill>
                  <a:srgbClr val="FFFFFF"/>
                </a:solidFill>
                <a:latin typeface="Microsoft JhengHei"/>
                <a:cs typeface="Microsoft JhengHei"/>
              </a:rPr>
              <a:t>，未經授權不得對外公佈或向第三方揭</a:t>
            </a:r>
            <a:endParaRPr sz="900">
              <a:latin typeface="Microsoft JhengHei"/>
              <a:cs typeface="Microsoft JhengHe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5274" y="6647267"/>
            <a:ext cx="1600200" cy="15240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5"/>
              </a:spcBef>
            </a:pPr>
            <a:r>
              <a:rPr sz="9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簡報內容為一卡通票證版權所有</a:t>
            </a:r>
            <a:endParaRPr sz="900">
              <a:latin typeface="Microsoft JhengHei"/>
              <a:cs typeface="Microsoft JhengHe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0974" y="6647267"/>
            <a:ext cx="114300" cy="15240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5"/>
              </a:spcBef>
            </a:pPr>
            <a:r>
              <a:rPr sz="900" b="1" dirty="0">
                <a:solidFill>
                  <a:srgbClr val="FFFFFF"/>
                </a:solidFill>
                <a:latin typeface="Microsoft JhengHei"/>
                <a:cs typeface="Microsoft JhengHei"/>
              </a:rPr>
              <a:t>本</a:t>
            </a:r>
            <a:endParaRPr sz="900">
              <a:latin typeface="Microsoft JhengHei"/>
              <a:cs typeface="Microsoft JhengHe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/>
              <a:t>本簡報內容為一卡通票證版權所有，未經授權不得對外公佈或向第三方揭示，如經發現本公司保留法律追訴權利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33424" y="1316812"/>
            <a:ext cx="57169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5" dirty="0">
                <a:solidFill>
                  <a:srgbClr val="3A3838"/>
                </a:solidFill>
                <a:latin typeface="Microsoft YaHei"/>
                <a:cs typeface="Microsoft YaHei"/>
              </a:rPr>
              <a:t>簡報結</a:t>
            </a:r>
            <a:r>
              <a:rPr sz="5400" b="1" dirty="0">
                <a:solidFill>
                  <a:srgbClr val="3A3838"/>
                </a:solidFill>
                <a:latin typeface="Microsoft YaHei"/>
                <a:cs typeface="Microsoft YaHei"/>
              </a:rPr>
              <a:t>束</a:t>
            </a:r>
            <a:r>
              <a:rPr sz="5400" b="1" spc="-90" dirty="0">
                <a:solidFill>
                  <a:srgbClr val="3A3838"/>
                </a:solidFill>
                <a:latin typeface="Microsoft YaHei"/>
                <a:cs typeface="Microsoft YaHei"/>
              </a:rPr>
              <a:t> </a:t>
            </a:r>
            <a:r>
              <a:rPr sz="5400" b="1" spc="-5" dirty="0">
                <a:solidFill>
                  <a:srgbClr val="3A3838"/>
                </a:solidFill>
                <a:latin typeface="Microsoft YaHei"/>
                <a:cs typeface="Microsoft YaHei"/>
              </a:rPr>
              <a:t>敬請指教</a:t>
            </a:r>
            <a:endParaRPr sz="5400">
              <a:latin typeface="Microsoft YaHei"/>
              <a:cs typeface="Microsoft YaHe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163</Words>
  <Application>Microsoft Office PowerPoint</Application>
  <PresentationFormat>寬螢幕</PresentationFormat>
  <Paragraphs>49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Microsoft YaHei</vt:lpstr>
      <vt:lpstr>Microsoft JhengHei</vt:lpstr>
      <vt:lpstr>Calibri</vt:lpstr>
      <vt:lpstr>Times New Roman</vt:lpstr>
      <vt:lpstr>Office Theme</vt:lpstr>
      <vt:lpstr>數位幸福餐券介紹</vt:lpstr>
      <vt:lpstr>數位幸福餐劵 懶人包</vt:lpstr>
      <vt:lpstr>五大超商領取流程及金額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數位餐食劵  輕鬆領取好方便</dc:title>
  <dc:creator>P25陳冠廷</dc:creator>
  <cp:lastModifiedBy>小明</cp:lastModifiedBy>
  <cp:revision>4</cp:revision>
  <dcterms:created xsi:type="dcterms:W3CDTF">2023-12-24T02:17:15Z</dcterms:created>
  <dcterms:modified xsi:type="dcterms:W3CDTF">2024-01-16T07:26:59Z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2023-12-13T00:00:00Z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2023-12-24T00:00:00Z</vt:filetime>
  </property>
</Properties>
</file>