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9" r:id="rId2"/>
    <p:sldId id="260" r:id="rId3"/>
    <p:sldId id="262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94" r:id="rId24"/>
    <p:sldId id="295" r:id="rId25"/>
    <p:sldId id="296" r:id="rId26"/>
    <p:sldId id="297" r:id="rId27"/>
    <p:sldId id="299" r:id="rId28"/>
    <p:sldId id="300" r:id="rId29"/>
    <p:sldId id="301" r:id="rId30"/>
  </p:sldIdLst>
  <p:sldSz cx="12192000" cy="6858000"/>
  <p:notesSz cx="12192000" cy="6858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868" y="5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33424" y="1316812"/>
            <a:ext cx="10525150" cy="8489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545693" y="3465957"/>
            <a:ext cx="11100612" cy="6965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1" i="0">
                <a:solidFill>
                  <a:schemeClr val="bg1"/>
                </a:solidFill>
                <a:latin typeface="Microsoft JhengHei"/>
                <a:cs typeface="Microsoft JhengHei"/>
              </a:defRPr>
            </a:lvl1pPr>
          </a:lstStyle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/>
              <a:t>本簡報內容為一卡通票證版權所有，未經授權不得對外公佈或向第三方揭示，如經發現本公司保留法律追訴權利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rgbClr val="3A3838"/>
                </a:solidFill>
                <a:latin typeface="Microsoft YaHei"/>
                <a:cs typeface="Microsoft YaHei"/>
              </a:defRPr>
            </a:lvl1pPr>
          </a:lstStyle>
          <a:p>
            <a:pPr marL="38100">
              <a:lnSpc>
                <a:spcPct val="100000"/>
              </a:lnSpc>
              <a:spcBef>
                <a:spcPts val="18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3A3838"/>
                </a:solidFill>
                <a:latin typeface="Microsoft YaHei"/>
                <a:cs typeface="Microsoft YaHe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600" b="0" i="0" u="heavy">
                <a:solidFill>
                  <a:srgbClr val="0462C1"/>
                </a:solidFill>
                <a:latin typeface="Microsoft YaHei"/>
                <a:cs typeface="Microsoft YaHe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1" i="0">
                <a:solidFill>
                  <a:schemeClr val="bg1"/>
                </a:solidFill>
                <a:latin typeface="Microsoft JhengHei"/>
                <a:cs typeface="Microsoft JhengHei"/>
              </a:defRPr>
            </a:lvl1pPr>
          </a:lstStyle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/>
              <a:t>本簡報內容為一卡通票證版權所有，未經授權不得對外公佈或向第三方揭示，如經發現本公司保留法律追訴權利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rgbClr val="3A3838"/>
                </a:solidFill>
                <a:latin typeface="Microsoft YaHei"/>
                <a:cs typeface="Microsoft YaHei"/>
              </a:defRPr>
            </a:lvl1pPr>
          </a:lstStyle>
          <a:p>
            <a:pPr marL="38100">
              <a:lnSpc>
                <a:spcPct val="100000"/>
              </a:lnSpc>
              <a:spcBef>
                <a:spcPts val="18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3A3838"/>
                </a:solidFill>
                <a:latin typeface="Microsoft YaHei"/>
                <a:cs typeface="Microsoft YaHe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1" i="0">
                <a:solidFill>
                  <a:schemeClr val="bg1"/>
                </a:solidFill>
                <a:latin typeface="Microsoft JhengHei"/>
                <a:cs typeface="Microsoft JhengHei"/>
              </a:defRPr>
            </a:lvl1pPr>
          </a:lstStyle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/>
              <a:t>本簡報內容為一卡通票證版權所有，未經授權不得對外公佈或向第三方揭示，如經發現本公司保留法律追訴權利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12/24/2023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rgbClr val="3A3838"/>
                </a:solidFill>
                <a:latin typeface="Microsoft YaHei"/>
                <a:cs typeface="Microsoft YaHei"/>
              </a:defRPr>
            </a:lvl1pPr>
          </a:lstStyle>
          <a:p>
            <a:pPr marL="38100">
              <a:lnSpc>
                <a:spcPct val="100000"/>
              </a:lnSpc>
              <a:spcBef>
                <a:spcPts val="18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3A3838"/>
                </a:solidFill>
                <a:latin typeface="Microsoft YaHei"/>
                <a:cs typeface="Microsoft YaHe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1" i="0">
                <a:solidFill>
                  <a:schemeClr val="bg1"/>
                </a:solidFill>
                <a:latin typeface="Microsoft JhengHei"/>
                <a:cs typeface="Microsoft JhengHei"/>
              </a:defRPr>
            </a:lvl1pPr>
          </a:lstStyle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/>
              <a:t>本簡報內容為一卡通票證版權所有，未經授權不得對外公佈或向第三方揭示，如經發現本公司保留法律追訴權利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12/24/2023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rgbClr val="3A3838"/>
                </a:solidFill>
                <a:latin typeface="Microsoft YaHei"/>
                <a:cs typeface="Microsoft YaHei"/>
              </a:defRPr>
            </a:lvl1pPr>
          </a:lstStyle>
          <a:p>
            <a:pPr marL="38100">
              <a:lnSpc>
                <a:spcPct val="100000"/>
              </a:lnSpc>
              <a:spcBef>
                <a:spcPts val="18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1" i="0">
                <a:solidFill>
                  <a:schemeClr val="bg1"/>
                </a:solidFill>
                <a:latin typeface="Microsoft JhengHei"/>
                <a:cs typeface="Microsoft JhengHei"/>
              </a:defRPr>
            </a:lvl1pPr>
          </a:lstStyle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/>
              <a:t>本簡報內容為一卡通票證版權所有，未經授權不得對外公佈或向第三方揭示，如經發現本公司保留法律追訴權利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12/24/2023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rgbClr val="3A3838"/>
                </a:solidFill>
                <a:latin typeface="Microsoft YaHei"/>
                <a:cs typeface="Microsoft YaHei"/>
              </a:defRPr>
            </a:lvl1pPr>
          </a:lstStyle>
          <a:p>
            <a:pPr marL="38100">
              <a:lnSpc>
                <a:spcPct val="100000"/>
              </a:lnSpc>
              <a:spcBef>
                <a:spcPts val="18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1999" cy="6857998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546080" y="228600"/>
            <a:ext cx="1284731" cy="36576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0" y="5843015"/>
            <a:ext cx="1252727" cy="1014983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0" y="6595871"/>
            <a:ext cx="12193905" cy="262255"/>
          </a:xfrm>
          <a:custGeom>
            <a:avLst/>
            <a:gdLst/>
            <a:ahLst/>
            <a:cxnLst/>
            <a:rect l="l" t="t" r="r" b="b"/>
            <a:pathLst>
              <a:path w="12193905" h="262254">
                <a:moveTo>
                  <a:pt x="12193524" y="0"/>
                </a:moveTo>
                <a:lnTo>
                  <a:pt x="0" y="0"/>
                </a:lnTo>
                <a:lnTo>
                  <a:pt x="0" y="262127"/>
                </a:lnTo>
                <a:lnTo>
                  <a:pt x="12193524" y="262127"/>
                </a:lnTo>
                <a:lnTo>
                  <a:pt x="12193524" y="0"/>
                </a:lnTo>
                <a:close/>
              </a:path>
            </a:pathLst>
          </a:custGeom>
          <a:solidFill>
            <a:srgbClr val="2825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0" y="0"/>
            <a:ext cx="12192000" cy="6596380"/>
          </a:xfrm>
          <a:custGeom>
            <a:avLst/>
            <a:gdLst/>
            <a:ahLst/>
            <a:cxnLst/>
            <a:rect l="l" t="t" r="r" b="b"/>
            <a:pathLst>
              <a:path w="12192000" h="6596380">
                <a:moveTo>
                  <a:pt x="0" y="6595872"/>
                </a:moveTo>
                <a:lnTo>
                  <a:pt x="12192000" y="6595872"/>
                </a:lnTo>
                <a:lnTo>
                  <a:pt x="12192000" y="0"/>
                </a:lnTo>
                <a:lnTo>
                  <a:pt x="0" y="0"/>
                </a:lnTo>
                <a:lnTo>
                  <a:pt x="0" y="6595872"/>
                </a:lnTo>
                <a:close/>
              </a:path>
            </a:pathLst>
          </a:custGeom>
          <a:solidFill>
            <a:srgbClr val="FFFFFF">
              <a:alpha val="6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0" y="226361"/>
            <a:ext cx="737870" cy="802640"/>
          </a:xfrm>
          <a:custGeom>
            <a:avLst/>
            <a:gdLst/>
            <a:ahLst/>
            <a:cxnLst/>
            <a:rect l="l" t="t" r="r" b="b"/>
            <a:pathLst>
              <a:path w="737870" h="802640">
                <a:moveTo>
                  <a:pt x="201103" y="440771"/>
                </a:moveTo>
                <a:lnTo>
                  <a:pt x="405863" y="440771"/>
                </a:lnTo>
                <a:lnTo>
                  <a:pt x="391913" y="441999"/>
                </a:lnTo>
                <a:lnTo>
                  <a:pt x="378549" y="445878"/>
                </a:lnTo>
                <a:lnTo>
                  <a:pt x="366356" y="452704"/>
                </a:lnTo>
                <a:lnTo>
                  <a:pt x="355918" y="462770"/>
                </a:lnTo>
                <a:lnTo>
                  <a:pt x="81222" y="773901"/>
                </a:lnTo>
                <a:lnTo>
                  <a:pt x="53860" y="795163"/>
                </a:lnTo>
                <a:lnTo>
                  <a:pt x="21522" y="802578"/>
                </a:lnTo>
                <a:lnTo>
                  <a:pt x="0" y="798565"/>
                </a:lnTo>
                <a:lnTo>
                  <a:pt x="0" y="620968"/>
                </a:lnTo>
                <a:lnTo>
                  <a:pt x="201103" y="440771"/>
                </a:lnTo>
                <a:close/>
              </a:path>
              <a:path w="737870" h="802640">
                <a:moveTo>
                  <a:pt x="713345" y="166565"/>
                </a:moveTo>
                <a:lnTo>
                  <a:pt x="722515" y="168333"/>
                </a:lnTo>
                <a:lnTo>
                  <a:pt x="730514" y="173637"/>
                </a:lnTo>
                <a:lnTo>
                  <a:pt x="735781" y="181690"/>
                </a:lnTo>
                <a:lnTo>
                  <a:pt x="737537" y="190922"/>
                </a:lnTo>
                <a:lnTo>
                  <a:pt x="735781" y="200154"/>
                </a:lnTo>
                <a:lnTo>
                  <a:pt x="555697" y="403058"/>
                </a:lnTo>
                <a:lnTo>
                  <a:pt x="510434" y="435271"/>
                </a:lnTo>
                <a:lnTo>
                  <a:pt x="455807" y="443914"/>
                </a:lnTo>
                <a:lnTo>
                  <a:pt x="405863" y="440771"/>
                </a:lnTo>
                <a:lnTo>
                  <a:pt x="201103" y="440771"/>
                </a:lnTo>
                <a:lnTo>
                  <a:pt x="274758" y="374773"/>
                </a:lnTo>
                <a:lnTo>
                  <a:pt x="294950" y="341185"/>
                </a:lnTo>
                <a:lnTo>
                  <a:pt x="296416" y="329203"/>
                </a:lnTo>
                <a:lnTo>
                  <a:pt x="512385" y="329203"/>
                </a:lnTo>
                <a:lnTo>
                  <a:pt x="520141" y="328025"/>
                </a:lnTo>
                <a:lnTo>
                  <a:pt x="527603" y="324489"/>
                </a:lnTo>
                <a:lnTo>
                  <a:pt x="696177" y="173637"/>
                </a:lnTo>
                <a:lnTo>
                  <a:pt x="704176" y="168333"/>
                </a:lnTo>
                <a:lnTo>
                  <a:pt x="713345" y="166565"/>
                </a:lnTo>
                <a:close/>
              </a:path>
              <a:path w="737870" h="802640">
                <a:moveTo>
                  <a:pt x="632185" y="81711"/>
                </a:moveTo>
                <a:lnTo>
                  <a:pt x="641355" y="83479"/>
                </a:lnTo>
                <a:lnTo>
                  <a:pt x="649354" y="88782"/>
                </a:lnTo>
                <a:lnTo>
                  <a:pt x="654621" y="96836"/>
                </a:lnTo>
                <a:lnTo>
                  <a:pt x="656377" y="106067"/>
                </a:lnTo>
                <a:lnTo>
                  <a:pt x="654621" y="115299"/>
                </a:lnTo>
                <a:lnTo>
                  <a:pt x="649354" y="123353"/>
                </a:lnTo>
                <a:lnTo>
                  <a:pt x="499509" y="296204"/>
                </a:lnTo>
                <a:lnTo>
                  <a:pt x="495997" y="301950"/>
                </a:lnTo>
                <a:lnTo>
                  <a:pt x="512385" y="329203"/>
                </a:lnTo>
                <a:lnTo>
                  <a:pt x="296416" y="329203"/>
                </a:lnTo>
                <a:lnTo>
                  <a:pt x="296561" y="328025"/>
                </a:lnTo>
                <a:lnTo>
                  <a:pt x="296609" y="280491"/>
                </a:lnTo>
                <a:lnTo>
                  <a:pt x="299438" y="254710"/>
                </a:lnTo>
                <a:lnTo>
                  <a:pt x="302807" y="244349"/>
                </a:lnTo>
                <a:lnTo>
                  <a:pt x="431225" y="244349"/>
                </a:lnTo>
                <a:lnTo>
                  <a:pt x="438980" y="243170"/>
                </a:lnTo>
                <a:lnTo>
                  <a:pt x="446443" y="239635"/>
                </a:lnTo>
                <a:lnTo>
                  <a:pt x="615017" y="88782"/>
                </a:lnTo>
                <a:lnTo>
                  <a:pt x="623016" y="83479"/>
                </a:lnTo>
                <a:lnTo>
                  <a:pt x="632185" y="81711"/>
                </a:lnTo>
                <a:close/>
              </a:path>
              <a:path w="737870" h="802640">
                <a:moveTo>
                  <a:pt x="547893" y="0"/>
                </a:moveTo>
                <a:lnTo>
                  <a:pt x="557063" y="1767"/>
                </a:lnTo>
                <a:lnTo>
                  <a:pt x="565062" y="7071"/>
                </a:lnTo>
                <a:lnTo>
                  <a:pt x="570335" y="15124"/>
                </a:lnTo>
                <a:lnTo>
                  <a:pt x="572093" y="24356"/>
                </a:lnTo>
                <a:lnTo>
                  <a:pt x="570335" y="33588"/>
                </a:lnTo>
                <a:lnTo>
                  <a:pt x="565062" y="41641"/>
                </a:lnTo>
                <a:lnTo>
                  <a:pt x="418349" y="211350"/>
                </a:lnTo>
                <a:lnTo>
                  <a:pt x="414837" y="217095"/>
                </a:lnTo>
                <a:lnTo>
                  <a:pt x="431225" y="244349"/>
                </a:lnTo>
                <a:lnTo>
                  <a:pt x="302807" y="244349"/>
                </a:lnTo>
                <a:lnTo>
                  <a:pt x="320313" y="206685"/>
                </a:lnTo>
                <a:lnTo>
                  <a:pt x="530724" y="7071"/>
                </a:lnTo>
                <a:lnTo>
                  <a:pt x="538723" y="1767"/>
                </a:lnTo>
                <a:lnTo>
                  <a:pt x="547893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1397995" y="6335267"/>
            <a:ext cx="424180" cy="422275"/>
          </a:xfrm>
          <a:custGeom>
            <a:avLst/>
            <a:gdLst/>
            <a:ahLst/>
            <a:cxnLst/>
            <a:rect l="l" t="t" r="r" b="b"/>
            <a:pathLst>
              <a:path w="424179" h="422275">
                <a:moveTo>
                  <a:pt x="211835" y="0"/>
                </a:moveTo>
                <a:lnTo>
                  <a:pt x="163272" y="5574"/>
                </a:lnTo>
                <a:lnTo>
                  <a:pt x="118687" y="21453"/>
                </a:lnTo>
                <a:lnTo>
                  <a:pt x="79354" y="46370"/>
                </a:lnTo>
                <a:lnTo>
                  <a:pt x="46546" y="79057"/>
                </a:lnTo>
                <a:lnTo>
                  <a:pt x="21535" y="118248"/>
                </a:lnTo>
                <a:lnTo>
                  <a:pt x="5596" y="162676"/>
                </a:lnTo>
                <a:lnTo>
                  <a:pt x="0" y="211073"/>
                </a:lnTo>
                <a:lnTo>
                  <a:pt x="5596" y="259471"/>
                </a:lnTo>
                <a:lnTo>
                  <a:pt x="21535" y="303899"/>
                </a:lnTo>
                <a:lnTo>
                  <a:pt x="46546" y="343090"/>
                </a:lnTo>
                <a:lnTo>
                  <a:pt x="79354" y="375777"/>
                </a:lnTo>
                <a:lnTo>
                  <a:pt x="118687" y="400694"/>
                </a:lnTo>
                <a:lnTo>
                  <a:pt x="163272" y="416573"/>
                </a:lnTo>
                <a:lnTo>
                  <a:pt x="211835" y="422147"/>
                </a:lnTo>
                <a:lnTo>
                  <a:pt x="260399" y="416573"/>
                </a:lnTo>
                <a:lnTo>
                  <a:pt x="304984" y="400694"/>
                </a:lnTo>
                <a:lnTo>
                  <a:pt x="344317" y="375777"/>
                </a:lnTo>
                <a:lnTo>
                  <a:pt x="377125" y="343090"/>
                </a:lnTo>
                <a:lnTo>
                  <a:pt x="402136" y="303899"/>
                </a:lnTo>
                <a:lnTo>
                  <a:pt x="418075" y="259471"/>
                </a:lnTo>
                <a:lnTo>
                  <a:pt x="423672" y="211073"/>
                </a:lnTo>
                <a:lnTo>
                  <a:pt x="418075" y="162676"/>
                </a:lnTo>
                <a:lnTo>
                  <a:pt x="402136" y="118248"/>
                </a:lnTo>
                <a:lnTo>
                  <a:pt x="377125" y="79057"/>
                </a:lnTo>
                <a:lnTo>
                  <a:pt x="344317" y="46370"/>
                </a:lnTo>
                <a:lnTo>
                  <a:pt x="304984" y="21453"/>
                </a:lnTo>
                <a:lnTo>
                  <a:pt x="260399" y="5574"/>
                </a:lnTo>
                <a:lnTo>
                  <a:pt x="211835" y="0"/>
                </a:lnTo>
                <a:close/>
              </a:path>
            </a:pathLst>
          </a:custGeom>
          <a:solidFill>
            <a:srgbClr val="F497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3132" y="60197"/>
            <a:ext cx="6772275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3A3838"/>
                </a:solidFill>
                <a:latin typeface="Microsoft YaHei"/>
                <a:cs typeface="Microsoft YaHe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2283" y="1280896"/>
            <a:ext cx="10260330" cy="46348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 u="heavy">
                <a:solidFill>
                  <a:srgbClr val="0462C1"/>
                </a:solidFill>
                <a:latin typeface="Microsoft YaHei"/>
                <a:cs typeface="Microsoft YaHe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68274" y="6634567"/>
            <a:ext cx="5626100" cy="177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1" i="0">
                <a:solidFill>
                  <a:schemeClr val="bg1"/>
                </a:solidFill>
                <a:latin typeface="Microsoft JhengHei"/>
                <a:cs typeface="Microsoft JhengHei"/>
              </a:defRPr>
            </a:lvl1pPr>
          </a:lstStyle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/>
              <a:t>本簡報內容為一卡通票證版權所有，未經授權不得對外公佈或向第三方揭示，如經發現本公司保留法律追訴權利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458702" y="6410657"/>
            <a:ext cx="295909" cy="2609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1" i="0">
                <a:solidFill>
                  <a:srgbClr val="3A3838"/>
                </a:solidFill>
                <a:latin typeface="Microsoft YaHei"/>
                <a:cs typeface="Microsoft YaHei"/>
              </a:defRPr>
            </a:lvl1pPr>
          </a:lstStyle>
          <a:p>
            <a:pPr marL="38100">
              <a:lnSpc>
                <a:spcPct val="100000"/>
              </a:lnSpc>
              <a:spcBef>
                <a:spcPts val="18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%40pwign?utm_source=unsplash&amp;utm_medium=referral&amp;utm_content=creditCopyText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unsplash.com/s/photos/food?utm_source=unsplash&amp;utm_medium=referral&amp;utm_content=creditCopyText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folders/1wQCKJjRm259zb5VKoH5NKEZkBfy1RQ8h?usp=sharing" TargetMode="External"/><Relationship Id="rId2" Type="http://schemas.openxmlformats.org/officeDocument/2006/relationships/hyperlink" Target="https://drive.google.com/drive/u/0/folders/1LFUr3fASk31GtbXyxDwHXa8PZu1AlRlx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%40pwign?utm_source=unsplash&amp;utm_medium=referral&amp;utm_content=creditCopyText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unsplash.com/s/photos/food?utm_source=unsplash&amp;utm_medium=referral&amp;utm_content=creditCopyText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jp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1.png"/><Relationship Id="rId7" Type="http://schemas.openxmlformats.org/officeDocument/2006/relationships/image" Target="../media/image94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jpg"/><Relationship Id="rId4" Type="http://schemas.openxmlformats.org/officeDocument/2006/relationships/image" Target="../media/image10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2.jpg"/><Relationship Id="rId4" Type="http://schemas.openxmlformats.org/officeDocument/2006/relationships/image" Target="../media/image10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ft.i-pass.com.tw/%23/login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%40pwign?utm_source=unsplash&amp;utm_medium=referral&amp;utm_content=creditCopyText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unsplash.com/s/photos/food?utm_source=unsplash&amp;utm_medium=referral&amp;utm_content=creditCopyText" TargetMode="External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8" Type="http://schemas.openxmlformats.org/officeDocument/2006/relationships/image" Target="../media/image106.png"/><Relationship Id="rId26" Type="http://schemas.openxmlformats.org/officeDocument/2006/relationships/image" Target="../media/image21.png"/><Relationship Id="rId39" Type="http://schemas.openxmlformats.org/officeDocument/2006/relationships/image" Target="../media/image34.png"/><Relationship Id="rId21" Type="http://schemas.openxmlformats.org/officeDocument/2006/relationships/image" Target="../media/image39.png"/><Relationship Id="rId34" Type="http://schemas.openxmlformats.org/officeDocument/2006/relationships/image" Target="../media/image29.png"/><Relationship Id="rId7" Type="http://schemas.openxmlformats.org/officeDocument/2006/relationships/image" Target="../media/image43.png"/><Relationship Id="rId2" Type="http://schemas.openxmlformats.org/officeDocument/2006/relationships/image" Target="../media/image1.png"/><Relationship Id="rId16" Type="http://schemas.openxmlformats.org/officeDocument/2006/relationships/image" Target="../media/image52.png"/><Relationship Id="rId20" Type="http://schemas.openxmlformats.org/officeDocument/2006/relationships/image" Target="../media/image38.png"/><Relationship Id="rId29" Type="http://schemas.openxmlformats.org/officeDocument/2006/relationships/image" Target="../media/image24.png"/><Relationship Id="rId41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24" Type="http://schemas.openxmlformats.org/officeDocument/2006/relationships/image" Target="../media/image56.png"/><Relationship Id="rId32" Type="http://schemas.openxmlformats.org/officeDocument/2006/relationships/image" Target="../media/image27.png"/><Relationship Id="rId37" Type="http://schemas.openxmlformats.org/officeDocument/2006/relationships/image" Target="../media/image32.png"/><Relationship Id="rId40" Type="http://schemas.openxmlformats.org/officeDocument/2006/relationships/image" Target="../media/image35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23" Type="http://schemas.openxmlformats.org/officeDocument/2006/relationships/image" Target="../media/image55.png"/><Relationship Id="rId28" Type="http://schemas.openxmlformats.org/officeDocument/2006/relationships/image" Target="../media/image23.png"/><Relationship Id="rId36" Type="http://schemas.openxmlformats.org/officeDocument/2006/relationships/image" Target="../media/image31.png"/><Relationship Id="rId10" Type="http://schemas.openxmlformats.org/officeDocument/2006/relationships/image" Target="../media/image46.png"/><Relationship Id="rId19" Type="http://schemas.openxmlformats.org/officeDocument/2006/relationships/image" Target="../media/image37.png"/><Relationship Id="rId31" Type="http://schemas.openxmlformats.org/officeDocument/2006/relationships/image" Target="../media/image26.png"/><Relationship Id="rId4" Type="http://schemas.openxmlformats.org/officeDocument/2006/relationships/image" Target="../media/image3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Relationship Id="rId22" Type="http://schemas.openxmlformats.org/officeDocument/2006/relationships/image" Target="../media/image40.png"/><Relationship Id="rId27" Type="http://schemas.openxmlformats.org/officeDocument/2006/relationships/image" Target="../media/image22.png"/><Relationship Id="rId30" Type="http://schemas.openxmlformats.org/officeDocument/2006/relationships/image" Target="../media/image25.png"/><Relationship Id="rId35" Type="http://schemas.openxmlformats.org/officeDocument/2006/relationships/image" Target="../media/image30.png"/><Relationship Id="rId8" Type="http://schemas.openxmlformats.org/officeDocument/2006/relationships/image" Target="../media/image44.png"/><Relationship Id="rId3" Type="http://schemas.openxmlformats.org/officeDocument/2006/relationships/image" Target="../media/image2.png"/><Relationship Id="rId12" Type="http://schemas.openxmlformats.org/officeDocument/2006/relationships/image" Target="../media/image48.png"/><Relationship Id="rId17" Type="http://schemas.openxmlformats.org/officeDocument/2006/relationships/image" Target="../media/image105.png"/><Relationship Id="rId25" Type="http://schemas.openxmlformats.org/officeDocument/2006/relationships/image" Target="../media/image57.png"/><Relationship Id="rId33" Type="http://schemas.openxmlformats.org/officeDocument/2006/relationships/image" Target="../media/image28.png"/><Relationship Id="rId38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hyperlink" Target="https://unsplash.com/%40pwign?utm_source=unsplash&amp;utm_medium=referral&amp;utm_content=creditCopyText" TargetMode="External"/><Relationship Id="rId7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unsplash.com/s/photos/food?utm_source=unsplash&amp;utm_medium=referral&amp;utm_content=creditCopyText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26" Type="http://schemas.openxmlformats.org/officeDocument/2006/relationships/image" Target="../media/image40.png"/><Relationship Id="rId3" Type="http://schemas.openxmlformats.org/officeDocument/2006/relationships/image" Target="../media/image12.png"/><Relationship Id="rId21" Type="http://schemas.openxmlformats.org/officeDocument/2006/relationships/image" Target="../media/image35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5" Type="http://schemas.openxmlformats.org/officeDocument/2006/relationships/image" Target="../media/image39.png"/><Relationship Id="rId2" Type="http://schemas.openxmlformats.org/officeDocument/2006/relationships/image" Target="../media/image13.png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25.png"/><Relationship Id="rId24" Type="http://schemas.openxmlformats.org/officeDocument/2006/relationships/image" Target="../media/image38.png"/><Relationship Id="rId5" Type="http://schemas.openxmlformats.org/officeDocument/2006/relationships/image" Target="../media/image20.jpg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1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%40pwign?utm_source=unsplash&amp;utm_medium=referral&amp;utm_content=creditCopyText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unsplash.com/s/photos/food?utm_source=unsplash&amp;utm_medium=referral&amp;utm_content=creditCopyText" TargetMode="Externa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26" Type="http://schemas.openxmlformats.org/officeDocument/2006/relationships/image" Target="../media/image21.png"/><Relationship Id="rId39" Type="http://schemas.openxmlformats.org/officeDocument/2006/relationships/image" Target="../media/image34.png"/><Relationship Id="rId21" Type="http://schemas.openxmlformats.org/officeDocument/2006/relationships/image" Target="../media/image39.png"/><Relationship Id="rId34" Type="http://schemas.openxmlformats.org/officeDocument/2006/relationships/image" Target="../media/image29.png"/><Relationship Id="rId7" Type="http://schemas.openxmlformats.org/officeDocument/2006/relationships/image" Target="../media/image43.png"/><Relationship Id="rId2" Type="http://schemas.openxmlformats.org/officeDocument/2006/relationships/image" Target="../media/image1.png"/><Relationship Id="rId16" Type="http://schemas.openxmlformats.org/officeDocument/2006/relationships/image" Target="../media/image52.png"/><Relationship Id="rId20" Type="http://schemas.openxmlformats.org/officeDocument/2006/relationships/image" Target="../media/image38.png"/><Relationship Id="rId29" Type="http://schemas.openxmlformats.org/officeDocument/2006/relationships/image" Target="../media/image24.png"/><Relationship Id="rId41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24" Type="http://schemas.openxmlformats.org/officeDocument/2006/relationships/image" Target="../media/image56.png"/><Relationship Id="rId32" Type="http://schemas.openxmlformats.org/officeDocument/2006/relationships/image" Target="../media/image27.png"/><Relationship Id="rId37" Type="http://schemas.openxmlformats.org/officeDocument/2006/relationships/image" Target="../media/image32.png"/><Relationship Id="rId40" Type="http://schemas.openxmlformats.org/officeDocument/2006/relationships/image" Target="../media/image35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23" Type="http://schemas.openxmlformats.org/officeDocument/2006/relationships/image" Target="../media/image55.png"/><Relationship Id="rId28" Type="http://schemas.openxmlformats.org/officeDocument/2006/relationships/image" Target="../media/image23.png"/><Relationship Id="rId36" Type="http://schemas.openxmlformats.org/officeDocument/2006/relationships/image" Target="../media/image31.png"/><Relationship Id="rId10" Type="http://schemas.openxmlformats.org/officeDocument/2006/relationships/image" Target="../media/image46.png"/><Relationship Id="rId19" Type="http://schemas.openxmlformats.org/officeDocument/2006/relationships/image" Target="../media/image37.png"/><Relationship Id="rId31" Type="http://schemas.openxmlformats.org/officeDocument/2006/relationships/image" Target="../media/image26.png"/><Relationship Id="rId4" Type="http://schemas.openxmlformats.org/officeDocument/2006/relationships/image" Target="../media/image3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Relationship Id="rId22" Type="http://schemas.openxmlformats.org/officeDocument/2006/relationships/image" Target="../media/image40.png"/><Relationship Id="rId27" Type="http://schemas.openxmlformats.org/officeDocument/2006/relationships/image" Target="../media/image22.png"/><Relationship Id="rId30" Type="http://schemas.openxmlformats.org/officeDocument/2006/relationships/image" Target="../media/image25.png"/><Relationship Id="rId35" Type="http://schemas.openxmlformats.org/officeDocument/2006/relationships/image" Target="../media/image30.png"/><Relationship Id="rId8" Type="http://schemas.openxmlformats.org/officeDocument/2006/relationships/image" Target="../media/image44.png"/><Relationship Id="rId3" Type="http://schemas.openxmlformats.org/officeDocument/2006/relationships/image" Target="../media/image2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57.png"/><Relationship Id="rId33" Type="http://schemas.openxmlformats.org/officeDocument/2006/relationships/image" Target="../media/image28.png"/><Relationship Id="rId38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893934" y="23876"/>
            <a:ext cx="22193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Photo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Anh</a:t>
            </a:r>
            <a:r>
              <a:rPr sz="1200" b="1" u="sng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 Nguyen</a:t>
            </a:r>
            <a:r>
              <a:rPr sz="1200" b="1" spc="10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on </a:t>
            </a:r>
            <a:r>
              <a:rPr sz="1200" b="1" u="sng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4"/>
              </a:rPr>
              <a:t>Unsplash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5170932"/>
            <a:ext cx="12193905" cy="1687195"/>
            <a:chOff x="0" y="5170932"/>
            <a:chExt cx="12193905" cy="1687195"/>
          </a:xfrm>
        </p:grpSpPr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78607" y="5170932"/>
              <a:ext cx="1848612" cy="52578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5843015"/>
              <a:ext cx="1252727" cy="101498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6595872"/>
              <a:ext cx="12193905" cy="262255"/>
            </a:xfrm>
            <a:custGeom>
              <a:avLst/>
              <a:gdLst/>
              <a:ahLst/>
              <a:cxnLst/>
              <a:rect l="l" t="t" r="r" b="b"/>
              <a:pathLst>
                <a:path w="12193905" h="262254">
                  <a:moveTo>
                    <a:pt x="12193524" y="0"/>
                  </a:moveTo>
                  <a:lnTo>
                    <a:pt x="0" y="0"/>
                  </a:lnTo>
                  <a:lnTo>
                    <a:pt x="0" y="262127"/>
                  </a:lnTo>
                  <a:lnTo>
                    <a:pt x="12193524" y="262127"/>
                  </a:lnTo>
                  <a:lnTo>
                    <a:pt x="12193524" y="0"/>
                  </a:lnTo>
                  <a:close/>
                </a:path>
              </a:pathLst>
            </a:custGeom>
            <a:solidFill>
              <a:srgbClr val="2825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88923" y="2478989"/>
            <a:ext cx="551434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dirty="0">
                <a:latin typeface="Microsoft JhengHei"/>
                <a:cs typeface="Microsoft JhengHei"/>
              </a:rPr>
              <a:t>數位幸福餐券介紹</a:t>
            </a:r>
            <a:endParaRPr sz="5400">
              <a:latin typeface="Microsoft JhengHei"/>
              <a:cs typeface="Microsoft JhengHe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138574" y="6647267"/>
            <a:ext cx="1943100" cy="15240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5"/>
              </a:spcBef>
            </a:pPr>
            <a:r>
              <a:rPr sz="900" b="1" dirty="0">
                <a:solidFill>
                  <a:srgbClr val="FFFFFF"/>
                </a:solidFill>
                <a:latin typeface="Microsoft JhengHei"/>
                <a:cs typeface="Microsoft JhengHei"/>
              </a:rPr>
              <a:t>示，如經發現本公司保留法律追訴權利</a:t>
            </a:r>
            <a:endParaRPr sz="900">
              <a:latin typeface="Microsoft JhengHei"/>
              <a:cs typeface="Microsoft JhengHe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95474" y="6647267"/>
            <a:ext cx="1943100" cy="15240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5"/>
              </a:spcBef>
            </a:pPr>
            <a:r>
              <a:rPr sz="900" b="1" dirty="0">
                <a:solidFill>
                  <a:srgbClr val="FFFFFF"/>
                </a:solidFill>
                <a:latin typeface="Microsoft JhengHei"/>
                <a:cs typeface="Microsoft JhengHei"/>
              </a:rPr>
              <a:t>，未經授權不得對外公佈或向第三方揭</a:t>
            </a:r>
            <a:endParaRPr sz="900">
              <a:latin typeface="Microsoft JhengHei"/>
              <a:cs typeface="Microsoft JhengHe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95274" y="6647267"/>
            <a:ext cx="1600200" cy="15240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5"/>
              </a:spcBef>
            </a:pPr>
            <a:r>
              <a:rPr sz="900" b="1" dirty="0">
                <a:solidFill>
                  <a:srgbClr val="FFFFFF"/>
                </a:solidFill>
                <a:latin typeface="Microsoft JhengHei"/>
                <a:cs typeface="Microsoft JhengHei"/>
              </a:rPr>
              <a:t>簡報內容為一卡通票證版權所有</a:t>
            </a:r>
            <a:endParaRPr sz="900">
              <a:latin typeface="Microsoft JhengHei"/>
              <a:cs typeface="Microsoft JhengHe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80974" y="6647267"/>
            <a:ext cx="114300" cy="15240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5"/>
              </a:spcBef>
            </a:pPr>
            <a:r>
              <a:rPr sz="900" b="1" dirty="0">
                <a:solidFill>
                  <a:srgbClr val="FFFFFF"/>
                </a:solidFill>
                <a:latin typeface="Microsoft JhengHei"/>
                <a:cs typeface="Microsoft JhengHei"/>
              </a:rPr>
              <a:t>本</a:t>
            </a:r>
            <a:endParaRPr sz="900">
              <a:latin typeface="Microsoft JhengHei"/>
              <a:cs typeface="Microsoft JhengHe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/>
              <a:t>本簡報內容為一卡通票證版權所有，未經授權不得對外公佈或向第三方揭示，如經發現本公司保留法律追訴權利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10756" y="2308860"/>
            <a:ext cx="4441190" cy="3282950"/>
            <a:chOff x="6810756" y="2308860"/>
            <a:chExt cx="4441190" cy="32829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10756" y="2308860"/>
              <a:ext cx="4440936" cy="328269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610856" y="3134868"/>
              <a:ext cx="3284220" cy="2056130"/>
            </a:xfrm>
            <a:custGeom>
              <a:avLst/>
              <a:gdLst/>
              <a:ahLst/>
              <a:cxnLst/>
              <a:rect l="l" t="t" r="r" b="b"/>
              <a:pathLst>
                <a:path w="3284220" h="2056129">
                  <a:moveTo>
                    <a:pt x="2593848" y="2055875"/>
                  </a:moveTo>
                  <a:lnTo>
                    <a:pt x="3284220" y="2055875"/>
                  </a:lnTo>
                  <a:lnTo>
                    <a:pt x="3284220" y="1729739"/>
                  </a:lnTo>
                  <a:lnTo>
                    <a:pt x="2593848" y="1729739"/>
                  </a:lnTo>
                  <a:lnTo>
                    <a:pt x="2593848" y="2055875"/>
                  </a:lnTo>
                  <a:close/>
                </a:path>
                <a:path w="3284220" h="2056129">
                  <a:moveTo>
                    <a:pt x="0" y="688847"/>
                  </a:moveTo>
                  <a:lnTo>
                    <a:pt x="2939796" y="688847"/>
                  </a:lnTo>
                  <a:lnTo>
                    <a:pt x="2939796" y="0"/>
                  </a:lnTo>
                  <a:lnTo>
                    <a:pt x="0" y="0"/>
                  </a:lnTo>
                  <a:lnTo>
                    <a:pt x="0" y="688847"/>
                  </a:lnTo>
                  <a:close/>
                </a:path>
              </a:pathLst>
            </a:custGeom>
            <a:ln w="571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940308" y="2324150"/>
            <a:ext cx="4866640" cy="3281045"/>
            <a:chOff x="940308" y="2324150"/>
            <a:chExt cx="4866640" cy="328104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0308" y="2324150"/>
              <a:ext cx="4866132" cy="328091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473196" y="3712463"/>
              <a:ext cx="652780" cy="548640"/>
            </a:xfrm>
            <a:custGeom>
              <a:avLst/>
              <a:gdLst/>
              <a:ahLst/>
              <a:cxnLst/>
              <a:rect l="l" t="t" r="r" b="b"/>
              <a:pathLst>
                <a:path w="652779" h="548639">
                  <a:moveTo>
                    <a:pt x="0" y="548640"/>
                  </a:moveTo>
                  <a:lnTo>
                    <a:pt x="652272" y="548640"/>
                  </a:lnTo>
                  <a:lnTo>
                    <a:pt x="652272" y="0"/>
                  </a:lnTo>
                  <a:lnTo>
                    <a:pt x="0" y="0"/>
                  </a:lnTo>
                  <a:lnTo>
                    <a:pt x="0" y="548640"/>
                  </a:lnTo>
                  <a:close/>
                </a:path>
              </a:pathLst>
            </a:custGeom>
            <a:ln w="571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916939" y="403605"/>
            <a:ext cx="55156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全家超商手輸卡號領取流程</a:t>
            </a:r>
          </a:p>
        </p:txBody>
      </p:sp>
      <p:grpSp>
        <p:nvGrpSpPr>
          <p:cNvPr id="9" name="object 9"/>
          <p:cNvGrpSpPr/>
          <p:nvPr/>
        </p:nvGrpSpPr>
        <p:grpSpPr>
          <a:xfrm>
            <a:off x="5960109" y="3843273"/>
            <a:ext cx="599440" cy="427355"/>
            <a:chOff x="5960109" y="3843273"/>
            <a:chExt cx="599440" cy="427355"/>
          </a:xfrm>
        </p:grpSpPr>
        <p:sp>
          <p:nvSpPr>
            <p:cNvPr id="10" name="object 10"/>
            <p:cNvSpPr/>
            <p:nvPr/>
          </p:nvSpPr>
          <p:spPr>
            <a:xfrm>
              <a:off x="5966459" y="3849623"/>
              <a:ext cx="586740" cy="414655"/>
            </a:xfrm>
            <a:custGeom>
              <a:avLst/>
              <a:gdLst/>
              <a:ahLst/>
              <a:cxnLst/>
              <a:rect l="l" t="t" r="r" b="b"/>
              <a:pathLst>
                <a:path w="586740" h="414654">
                  <a:moveTo>
                    <a:pt x="379475" y="0"/>
                  </a:moveTo>
                  <a:lnTo>
                    <a:pt x="379475" y="103631"/>
                  </a:lnTo>
                  <a:lnTo>
                    <a:pt x="0" y="103631"/>
                  </a:lnTo>
                  <a:lnTo>
                    <a:pt x="0" y="310895"/>
                  </a:lnTo>
                  <a:lnTo>
                    <a:pt x="379475" y="310895"/>
                  </a:lnTo>
                  <a:lnTo>
                    <a:pt x="379475" y="414527"/>
                  </a:lnTo>
                  <a:lnTo>
                    <a:pt x="586739" y="207263"/>
                  </a:lnTo>
                  <a:lnTo>
                    <a:pt x="37947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966459" y="3849623"/>
              <a:ext cx="586740" cy="414655"/>
            </a:xfrm>
            <a:custGeom>
              <a:avLst/>
              <a:gdLst/>
              <a:ahLst/>
              <a:cxnLst/>
              <a:rect l="l" t="t" r="r" b="b"/>
              <a:pathLst>
                <a:path w="586740" h="414654">
                  <a:moveTo>
                    <a:pt x="379475" y="414527"/>
                  </a:moveTo>
                  <a:lnTo>
                    <a:pt x="379475" y="310895"/>
                  </a:lnTo>
                  <a:lnTo>
                    <a:pt x="0" y="310895"/>
                  </a:lnTo>
                  <a:lnTo>
                    <a:pt x="0" y="103631"/>
                  </a:lnTo>
                  <a:lnTo>
                    <a:pt x="379475" y="103631"/>
                  </a:lnTo>
                  <a:lnTo>
                    <a:pt x="379475" y="0"/>
                  </a:lnTo>
                  <a:lnTo>
                    <a:pt x="586739" y="207263"/>
                  </a:lnTo>
                  <a:lnTo>
                    <a:pt x="379475" y="414527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942847" y="1386027"/>
            <a:ext cx="1552575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latin typeface="Microsoft JhengHei"/>
                <a:cs typeface="Microsoft JhengHei"/>
              </a:rPr>
              <a:t>1.</a:t>
            </a:r>
            <a:endParaRPr sz="20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</a:pPr>
            <a:r>
              <a:rPr sz="2000" b="1" dirty="0">
                <a:latin typeface="Microsoft JhengHei"/>
                <a:cs typeface="Microsoft JhengHei"/>
              </a:rPr>
              <a:t>點選手動輸入</a:t>
            </a:r>
            <a:endParaRPr sz="2000">
              <a:latin typeface="Microsoft JhengHei"/>
              <a:cs typeface="Microsoft JhengHei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85"/>
              </a:spcBef>
            </a:pPr>
            <a:fld id="{81D60167-4931-47E6-BA6A-407CBD079E47}" type="slidenum">
              <a:rPr dirty="0"/>
              <a:t>10</a:t>
            </a:fld>
            <a:endParaRPr dirty="0"/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/>
              <a:t>本簡報內容為一卡通票證版權所有，未經授權不得對外公佈或向第三方揭示，如經發現本公司保留法律追訴權利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632829" y="1307338"/>
            <a:ext cx="2061845" cy="940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latin typeface="Microsoft JhengHei"/>
                <a:cs typeface="Microsoft JhengHei"/>
              </a:rPr>
              <a:t>2.</a:t>
            </a:r>
            <a:endParaRPr sz="2000">
              <a:latin typeface="Microsoft JhengHei"/>
              <a:cs typeface="Microsoft JhengHei"/>
            </a:endParaRPr>
          </a:p>
          <a:p>
            <a:pPr marL="12700" marR="5080">
              <a:lnSpc>
                <a:spcPct val="100000"/>
              </a:lnSpc>
            </a:pPr>
            <a:r>
              <a:rPr sz="2000" b="1" dirty="0">
                <a:latin typeface="Microsoft JhengHei"/>
                <a:cs typeface="Microsoft JhengHei"/>
              </a:rPr>
              <a:t>輸入學生證上之卡 號及學號</a:t>
            </a:r>
            <a:endParaRPr sz="200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20256" y="2385060"/>
            <a:ext cx="4401820" cy="3299460"/>
            <a:chOff x="6620256" y="2385060"/>
            <a:chExt cx="4401820" cy="32994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20256" y="2385060"/>
              <a:ext cx="4401311" cy="329946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279892" y="2741676"/>
              <a:ext cx="1344295" cy="2845435"/>
            </a:xfrm>
            <a:custGeom>
              <a:avLst/>
              <a:gdLst/>
              <a:ahLst/>
              <a:cxnLst/>
              <a:rect l="l" t="t" r="r" b="b"/>
              <a:pathLst>
                <a:path w="1344295" h="2845435">
                  <a:moveTo>
                    <a:pt x="653796" y="2845308"/>
                  </a:moveTo>
                  <a:lnTo>
                    <a:pt x="1344168" y="2845308"/>
                  </a:lnTo>
                  <a:lnTo>
                    <a:pt x="1344168" y="2616708"/>
                  </a:lnTo>
                  <a:lnTo>
                    <a:pt x="653796" y="2616708"/>
                  </a:lnTo>
                  <a:lnTo>
                    <a:pt x="653796" y="2845308"/>
                  </a:lnTo>
                  <a:close/>
                </a:path>
                <a:path w="1344295" h="2845435">
                  <a:moveTo>
                    <a:pt x="0" y="972312"/>
                  </a:moveTo>
                  <a:lnTo>
                    <a:pt x="1344168" y="972312"/>
                  </a:lnTo>
                  <a:lnTo>
                    <a:pt x="1344168" y="0"/>
                  </a:lnTo>
                  <a:lnTo>
                    <a:pt x="0" y="0"/>
                  </a:lnTo>
                  <a:lnTo>
                    <a:pt x="0" y="972312"/>
                  </a:lnTo>
                  <a:close/>
                </a:path>
              </a:pathLst>
            </a:custGeom>
            <a:ln w="571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926591" y="2385060"/>
            <a:ext cx="4399915" cy="3301365"/>
            <a:chOff x="926591" y="2385060"/>
            <a:chExt cx="4399915" cy="330136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6591" y="2385060"/>
              <a:ext cx="4399788" cy="330098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767839" y="5135880"/>
              <a:ext cx="675640" cy="361315"/>
            </a:xfrm>
            <a:custGeom>
              <a:avLst/>
              <a:gdLst/>
              <a:ahLst/>
              <a:cxnLst/>
              <a:rect l="l" t="t" r="r" b="b"/>
              <a:pathLst>
                <a:path w="675639" h="361314">
                  <a:moveTo>
                    <a:pt x="0" y="361188"/>
                  </a:moveTo>
                  <a:lnTo>
                    <a:pt x="675132" y="361188"/>
                  </a:lnTo>
                  <a:lnTo>
                    <a:pt x="675132" y="0"/>
                  </a:lnTo>
                  <a:lnTo>
                    <a:pt x="0" y="0"/>
                  </a:lnTo>
                  <a:lnTo>
                    <a:pt x="0" y="361188"/>
                  </a:lnTo>
                  <a:close/>
                </a:path>
              </a:pathLst>
            </a:custGeom>
            <a:ln w="571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916939" y="403605"/>
            <a:ext cx="59734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萊爾富超商手輸卡號領取流程</a:t>
            </a:r>
          </a:p>
        </p:txBody>
      </p:sp>
      <p:grpSp>
        <p:nvGrpSpPr>
          <p:cNvPr id="9" name="object 9"/>
          <p:cNvGrpSpPr/>
          <p:nvPr/>
        </p:nvGrpSpPr>
        <p:grpSpPr>
          <a:xfrm>
            <a:off x="5580634" y="3707638"/>
            <a:ext cx="718820" cy="509905"/>
            <a:chOff x="5580634" y="3707638"/>
            <a:chExt cx="718820" cy="509905"/>
          </a:xfrm>
        </p:grpSpPr>
        <p:sp>
          <p:nvSpPr>
            <p:cNvPr id="10" name="object 10"/>
            <p:cNvSpPr/>
            <p:nvPr/>
          </p:nvSpPr>
          <p:spPr>
            <a:xfrm>
              <a:off x="5586984" y="3713988"/>
              <a:ext cx="706120" cy="497205"/>
            </a:xfrm>
            <a:custGeom>
              <a:avLst/>
              <a:gdLst/>
              <a:ahLst/>
              <a:cxnLst/>
              <a:rect l="l" t="t" r="r" b="b"/>
              <a:pathLst>
                <a:path w="706120" h="497204">
                  <a:moveTo>
                    <a:pt x="457200" y="0"/>
                  </a:moveTo>
                  <a:lnTo>
                    <a:pt x="457200" y="124206"/>
                  </a:lnTo>
                  <a:lnTo>
                    <a:pt x="0" y="124206"/>
                  </a:lnTo>
                  <a:lnTo>
                    <a:pt x="0" y="372618"/>
                  </a:lnTo>
                  <a:lnTo>
                    <a:pt x="457200" y="372618"/>
                  </a:lnTo>
                  <a:lnTo>
                    <a:pt x="457200" y="496824"/>
                  </a:lnTo>
                  <a:lnTo>
                    <a:pt x="705612" y="248412"/>
                  </a:lnTo>
                  <a:lnTo>
                    <a:pt x="45720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586984" y="3713988"/>
              <a:ext cx="706120" cy="497205"/>
            </a:xfrm>
            <a:custGeom>
              <a:avLst/>
              <a:gdLst/>
              <a:ahLst/>
              <a:cxnLst/>
              <a:rect l="l" t="t" r="r" b="b"/>
              <a:pathLst>
                <a:path w="706120" h="497204">
                  <a:moveTo>
                    <a:pt x="457200" y="496824"/>
                  </a:moveTo>
                  <a:lnTo>
                    <a:pt x="457200" y="372618"/>
                  </a:lnTo>
                  <a:lnTo>
                    <a:pt x="0" y="372618"/>
                  </a:lnTo>
                  <a:lnTo>
                    <a:pt x="0" y="124206"/>
                  </a:lnTo>
                  <a:lnTo>
                    <a:pt x="457200" y="124206"/>
                  </a:lnTo>
                  <a:lnTo>
                    <a:pt x="457200" y="0"/>
                  </a:lnTo>
                  <a:lnTo>
                    <a:pt x="705612" y="248412"/>
                  </a:lnTo>
                  <a:lnTo>
                    <a:pt x="457200" y="496824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942847" y="1386027"/>
            <a:ext cx="1552575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latin typeface="Microsoft JhengHei"/>
                <a:cs typeface="Microsoft JhengHei"/>
              </a:rPr>
              <a:t>1.</a:t>
            </a:r>
            <a:endParaRPr sz="20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</a:pPr>
            <a:r>
              <a:rPr sz="2000" b="1" dirty="0">
                <a:latin typeface="Microsoft JhengHei"/>
                <a:cs typeface="Microsoft JhengHei"/>
              </a:rPr>
              <a:t>點選手輸卡號</a:t>
            </a:r>
            <a:endParaRPr sz="2000">
              <a:latin typeface="Microsoft JhengHei"/>
              <a:cs typeface="Microsoft JhengHe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85"/>
              </a:spcBef>
            </a:pPr>
            <a:fld id="{81D60167-4931-47E6-BA6A-407CBD079E47}" type="slidenum">
              <a:rPr dirty="0"/>
              <a:t>11</a:t>
            </a:fld>
            <a:endParaRPr dirty="0"/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/>
              <a:t>本簡報內容為一卡通票證版權所有，未經授權不得對外公佈或向第三方揭示，如經發現本公司保留法律追訴權利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632829" y="1307338"/>
            <a:ext cx="24130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latin typeface="Microsoft JhengHei"/>
                <a:cs typeface="Microsoft JhengHei"/>
              </a:rPr>
              <a:t>2</a:t>
            </a:r>
            <a:r>
              <a:rPr sz="2000" b="1" dirty="0">
                <a:latin typeface="Microsoft JhengHei"/>
                <a:cs typeface="Microsoft JhengHei"/>
              </a:rPr>
              <a:t>.</a:t>
            </a:r>
            <a:endParaRPr sz="2000">
              <a:latin typeface="Microsoft JhengHei"/>
              <a:cs typeface="Microsoft JhengHe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632829" y="1612138"/>
            <a:ext cx="2061845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Microsoft JhengHei"/>
                <a:cs typeface="Microsoft JhengHei"/>
              </a:rPr>
              <a:t>輸入學生證上之卡 號及學號</a:t>
            </a:r>
            <a:endParaRPr sz="200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403605"/>
            <a:ext cx="36855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五大超商領取流程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 marR="5080">
              <a:lnSpc>
                <a:spcPct val="99600"/>
              </a:lnSpc>
              <a:spcBef>
                <a:spcPts val="400"/>
              </a:spcBef>
            </a:pPr>
            <a:r>
              <a:rPr u="none" dirty="0">
                <a:solidFill>
                  <a:srgbClr val="3A3838"/>
                </a:solidFill>
              </a:rPr>
              <a:t>超商領餐影片可參</a:t>
            </a:r>
            <a:r>
              <a:rPr u="none" spc="-15" dirty="0">
                <a:solidFill>
                  <a:srgbClr val="3A3838"/>
                </a:solidFill>
              </a:rPr>
              <a:t>考</a:t>
            </a:r>
            <a:r>
              <a:rPr u="none" dirty="0">
                <a:solidFill>
                  <a:srgbClr val="3A3838"/>
                </a:solidFill>
              </a:rPr>
              <a:t>: </a:t>
            </a:r>
            <a:r>
              <a:rPr u="none" spc="5" dirty="0">
                <a:solidFill>
                  <a:srgbClr val="3A3838"/>
                </a:solidFill>
              </a:rPr>
              <a:t> </a:t>
            </a:r>
            <a:r>
              <a:rPr spc="-5" dirty="0">
                <a:hlinkClick r:id="rId2"/>
              </a:rPr>
              <a:t>https://drive.google.com/drive/u/0/folders/1LFUr3fASk31GtbXyx </a:t>
            </a:r>
            <a:r>
              <a:rPr u="none" spc="-755" dirty="0"/>
              <a:t> </a:t>
            </a:r>
            <a:r>
              <a:rPr dirty="0">
                <a:hlinkClick r:id="rId2"/>
              </a:rPr>
              <a:t>DwHXa8PZu1AlRlx</a:t>
            </a: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000"/>
          </a:p>
          <a:p>
            <a:pPr marL="12700" marR="69850">
              <a:lnSpc>
                <a:spcPct val="99600"/>
              </a:lnSpc>
            </a:pPr>
            <a:r>
              <a:rPr u="none" dirty="0">
                <a:solidFill>
                  <a:srgbClr val="3A3838"/>
                </a:solidFill>
              </a:rPr>
              <a:t>詳細領餐步驟可參考教</a:t>
            </a:r>
            <a:r>
              <a:rPr u="none" spc="-15" dirty="0">
                <a:solidFill>
                  <a:srgbClr val="3A3838"/>
                </a:solidFill>
              </a:rPr>
              <a:t>師</a:t>
            </a:r>
            <a:r>
              <a:rPr u="none" dirty="0">
                <a:solidFill>
                  <a:srgbClr val="3A3838"/>
                </a:solidFill>
              </a:rPr>
              <a:t>手</a:t>
            </a:r>
            <a:r>
              <a:rPr u="none" spc="-25" dirty="0">
                <a:solidFill>
                  <a:srgbClr val="3A3838"/>
                </a:solidFill>
              </a:rPr>
              <a:t>冊</a:t>
            </a:r>
            <a:r>
              <a:rPr u="none" dirty="0">
                <a:solidFill>
                  <a:srgbClr val="3A3838"/>
                </a:solidFill>
              </a:rPr>
              <a:t>: </a:t>
            </a:r>
            <a:r>
              <a:rPr u="none" spc="5" dirty="0">
                <a:solidFill>
                  <a:srgbClr val="3A3838"/>
                </a:solidFill>
              </a:rPr>
              <a:t> </a:t>
            </a:r>
            <a:r>
              <a:rPr spc="-5" dirty="0">
                <a:hlinkClick r:id="rId3"/>
              </a:rPr>
              <a:t>https://drive.google.com/drive/folders/1wQCKJjRm259zb5VKoH </a:t>
            </a:r>
            <a:r>
              <a:rPr u="none" spc="-755" dirty="0"/>
              <a:t> </a:t>
            </a:r>
            <a:r>
              <a:rPr spc="-5" dirty="0">
                <a:hlinkClick r:id="rId3"/>
              </a:rPr>
              <a:t>5NKEZkBfy1RQ8h?usp=sharing</a:t>
            </a:r>
          </a:p>
          <a:p>
            <a:pPr marL="12700" marR="5708015">
              <a:lnSpc>
                <a:spcPct val="218500"/>
              </a:lnSpc>
              <a:spcBef>
                <a:spcPts val="5"/>
              </a:spcBef>
            </a:pPr>
            <a:r>
              <a:rPr u="none" dirty="0">
                <a:solidFill>
                  <a:srgbClr val="3A3838"/>
                </a:solidFill>
              </a:rPr>
              <a:t>一卡通客服專線</a:t>
            </a:r>
            <a:r>
              <a:rPr u="none" spc="-15" dirty="0">
                <a:solidFill>
                  <a:srgbClr val="3A3838"/>
                </a:solidFill>
              </a:rPr>
              <a:t>：</a:t>
            </a:r>
            <a:r>
              <a:rPr u="none" spc="-5" dirty="0">
                <a:solidFill>
                  <a:srgbClr val="3A3838"/>
                </a:solidFill>
              </a:rPr>
              <a:t>07</a:t>
            </a:r>
            <a:r>
              <a:rPr u="none" dirty="0">
                <a:solidFill>
                  <a:srgbClr val="3A3838"/>
                </a:solidFill>
              </a:rPr>
              <a:t>-</a:t>
            </a:r>
            <a:r>
              <a:rPr u="none" spc="-5" dirty="0">
                <a:solidFill>
                  <a:srgbClr val="3A3838"/>
                </a:solidFill>
              </a:rPr>
              <a:t>7912000 </a:t>
            </a:r>
            <a:r>
              <a:rPr u="none" dirty="0">
                <a:solidFill>
                  <a:srgbClr val="3A3838"/>
                </a:solidFill>
              </a:rPr>
              <a:t>校園親師生平臺</a:t>
            </a:r>
            <a:r>
              <a:rPr u="none" spc="-15" dirty="0">
                <a:solidFill>
                  <a:srgbClr val="3A3838"/>
                </a:solidFill>
              </a:rPr>
              <a:t>及</a:t>
            </a:r>
            <a:r>
              <a:rPr u="none" spc="-5" dirty="0">
                <a:solidFill>
                  <a:srgbClr val="3A3838"/>
                </a:solidFill>
              </a:rPr>
              <a:t>APP</a:t>
            </a:r>
            <a:r>
              <a:rPr u="none" dirty="0">
                <a:solidFill>
                  <a:srgbClr val="3A3838"/>
                </a:solidFill>
              </a:rPr>
              <a:t>客服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956553" y="5486996"/>
            <a:ext cx="330835" cy="43688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5"/>
              </a:spcBef>
            </a:pPr>
            <a:r>
              <a:rPr sz="2600" dirty="0">
                <a:solidFill>
                  <a:srgbClr val="3A3838"/>
                </a:solidFill>
                <a:latin typeface="Microsoft YaHei"/>
                <a:cs typeface="Microsoft YaHei"/>
              </a:rPr>
              <a:t>：</a:t>
            </a:r>
            <a:endParaRPr sz="2600">
              <a:latin typeface="Microsoft YaHei"/>
              <a:cs typeface="Microsoft YaHe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484102" y="6421018"/>
            <a:ext cx="24511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3A3838"/>
                </a:solidFill>
                <a:latin typeface="Microsoft YaHei"/>
                <a:cs typeface="Microsoft YaHei"/>
              </a:rPr>
              <a:t>28</a:t>
            </a:r>
            <a:endParaRPr sz="1400">
              <a:latin typeface="Microsoft YaHei"/>
              <a:cs typeface="Microsoft YaHei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31891" y="5279135"/>
            <a:ext cx="3499104" cy="897636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/>
              <a:t>本簡報內容為一卡通票證版權所有，未經授權不得對外公佈或向第三方揭示，如經發現本公司保留法律追訴權利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893934" y="23876"/>
            <a:ext cx="22193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Photo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Anh</a:t>
            </a:r>
            <a:r>
              <a:rPr sz="1200" b="1" u="sng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 Nguyen</a:t>
            </a:r>
            <a:r>
              <a:rPr sz="1200" b="1" spc="10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on </a:t>
            </a:r>
            <a:r>
              <a:rPr sz="1200" b="1" u="sng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4"/>
              </a:rPr>
              <a:t>Unsplash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5170932"/>
            <a:ext cx="12193905" cy="1687195"/>
            <a:chOff x="0" y="5170932"/>
            <a:chExt cx="12193905" cy="1687195"/>
          </a:xfrm>
        </p:grpSpPr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78607" y="5170932"/>
              <a:ext cx="1848612" cy="52578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5843015"/>
              <a:ext cx="1252727" cy="101498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6595872"/>
              <a:ext cx="12193905" cy="262255"/>
            </a:xfrm>
            <a:custGeom>
              <a:avLst/>
              <a:gdLst/>
              <a:ahLst/>
              <a:cxnLst/>
              <a:rect l="l" t="t" r="r" b="b"/>
              <a:pathLst>
                <a:path w="12193905" h="262254">
                  <a:moveTo>
                    <a:pt x="12193524" y="0"/>
                  </a:moveTo>
                  <a:lnTo>
                    <a:pt x="0" y="0"/>
                  </a:lnTo>
                  <a:lnTo>
                    <a:pt x="0" y="262127"/>
                  </a:lnTo>
                  <a:lnTo>
                    <a:pt x="12193524" y="262127"/>
                  </a:lnTo>
                  <a:lnTo>
                    <a:pt x="12193524" y="0"/>
                  </a:lnTo>
                  <a:close/>
                </a:path>
              </a:pathLst>
            </a:custGeom>
            <a:solidFill>
              <a:srgbClr val="2825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204366" y="1655165"/>
            <a:ext cx="4597400" cy="2106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74065" marR="5080" indent="-762000">
              <a:lnSpc>
                <a:spcPct val="113799"/>
              </a:lnSpc>
              <a:spcBef>
                <a:spcPts val="100"/>
              </a:spcBef>
            </a:pPr>
            <a:r>
              <a:rPr sz="6000" dirty="0"/>
              <a:t>數位幸福餐劵 常見問題</a:t>
            </a:r>
            <a:endParaRPr sz="6000"/>
          </a:p>
        </p:txBody>
      </p:sp>
      <p:sp>
        <p:nvSpPr>
          <p:cNvPr id="9" name="object 9"/>
          <p:cNvSpPr txBox="1"/>
          <p:nvPr/>
        </p:nvSpPr>
        <p:spPr>
          <a:xfrm>
            <a:off x="4138574" y="6647267"/>
            <a:ext cx="1943100" cy="15240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5"/>
              </a:spcBef>
            </a:pPr>
            <a:r>
              <a:rPr sz="900" b="1" dirty="0">
                <a:solidFill>
                  <a:srgbClr val="FFFFFF"/>
                </a:solidFill>
                <a:latin typeface="Microsoft JhengHei"/>
                <a:cs typeface="Microsoft JhengHei"/>
              </a:rPr>
              <a:t>示，如經發現本公司保留法律追訴權利</a:t>
            </a:r>
            <a:endParaRPr sz="900">
              <a:latin typeface="Microsoft JhengHei"/>
              <a:cs typeface="Microsoft JhengHe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95474" y="6647267"/>
            <a:ext cx="1943100" cy="15240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5"/>
              </a:spcBef>
            </a:pPr>
            <a:r>
              <a:rPr sz="900" b="1" dirty="0">
                <a:solidFill>
                  <a:srgbClr val="FFFFFF"/>
                </a:solidFill>
                <a:latin typeface="Microsoft JhengHei"/>
                <a:cs typeface="Microsoft JhengHei"/>
              </a:rPr>
              <a:t>，未經授權不得對外公佈或向第三方揭</a:t>
            </a:r>
            <a:endParaRPr sz="900">
              <a:latin typeface="Microsoft JhengHei"/>
              <a:cs typeface="Microsoft JhengHe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95274" y="6647267"/>
            <a:ext cx="1600200" cy="15240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5"/>
              </a:spcBef>
            </a:pPr>
            <a:r>
              <a:rPr sz="900" b="1" dirty="0">
                <a:solidFill>
                  <a:srgbClr val="FFFFFF"/>
                </a:solidFill>
                <a:latin typeface="Microsoft JhengHei"/>
                <a:cs typeface="Microsoft JhengHei"/>
              </a:rPr>
              <a:t>簡報內容為一卡通票證版權所有</a:t>
            </a:r>
            <a:endParaRPr sz="900">
              <a:latin typeface="Microsoft JhengHei"/>
              <a:cs typeface="Microsoft JhengHe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80974" y="6647267"/>
            <a:ext cx="114300" cy="15240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5"/>
              </a:spcBef>
            </a:pPr>
            <a:r>
              <a:rPr sz="900" b="1" dirty="0">
                <a:solidFill>
                  <a:srgbClr val="FFFFFF"/>
                </a:solidFill>
                <a:latin typeface="Microsoft JhengHei"/>
                <a:cs typeface="Microsoft JhengHei"/>
              </a:rPr>
              <a:t>本</a:t>
            </a:r>
            <a:endParaRPr sz="900">
              <a:latin typeface="Microsoft JhengHei"/>
              <a:cs typeface="Microsoft JhengHe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/>
              <a:t>本簡報內容為一卡通票證版權所有，未經授權不得對外公佈或向第三方揭示，如經發現本公司保留法律追訴權利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403605"/>
            <a:ext cx="27705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常見問題整理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85"/>
              </a:spcBef>
            </a:pPr>
            <a:fld id="{81D60167-4931-47E6-BA6A-407CBD079E47}" type="slidenum">
              <a:rPr dirty="0"/>
              <a:t>14</a:t>
            </a:fld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/>
              <a:t>本簡報內容為一卡通票證版權所有，未經授權不得對外公佈或向第三方揭示，如經發現本公司保留法律追訴權利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02283" y="1152550"/>
            <a:ext cx="6817359" cy="4050029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527685" indent="-515620">
              <a:lnSpc>
                <a:spcPct val="100000"/>
              </a:lnSpc>
              <a:spcBef>
                <a:spcPts val="700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領餐規則及系統設定</a:t>
            </a:r>
            <a:endParaRPr sz="2800">
              <a:latin typeface="Microsoft YaHei"/>
              <a:cs typeface="Microsoft YaHei"/>
            </a:endParaRPr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卡片功能</a:t>
            </a:r>
            <a:endParaRPr sz="2800">
              <a:latin typeface="Microsoft YaHei"/>
              <a:cs typeface="Microsoft YaHei"/>
            </a:endParaRPr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餐券補申請(臨時新增名單)</a:t>
            </a:r>
            <a:endParaRPr sz="2800">
              <a:latin typeface="Microsoft YaHei"/>
              <a:cs typeface="Microsoft YaHei"/>
            </a:endParaRPr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學生告知無法領餐</a:t>
            </a:r>
            <a:endParaRPr sz="2800">
              <a:latin typeface="Microsoft YaHei"/>
              <a:cs typeface="Microsoft YaHei"/>
            </a:endParaRPr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2800" spc="-10" dirty="0">
                <a:solidFill>
                  <a:srgbClr val="3A3838"/>
                </a:solidFill>
                <a:latin typeface="Microsoft YaHei"/>
                <a:cs typeface="Microsoft YaHei"/>
              </a:rPr>
              <a:t>卡片掛失及補發</a:t>
            </a:r>
            <a:endParaRPr sz="2800">
              <a:latin typeface="Microsoft YaHei"/>
              <a:cs typeface="Microsoft YaHei"/>
            </a:endParaRPr>
          </a:p>
          <a:p>
            <a:pPr marL="527685" indent="-515620">
              <a:lnSpc>
                <a:spcPct val="100000"/>
              </a:lnSpc>
              <a:spcBef>
                <a:spcPts val="605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卡片異常處理</a:t>
            </a:r>
            <a:endParaRPr sz="2800">
              <a:latin typeface="Microsoft YaHei"/>
              <a:cs typeface="Microsoft YaHei"/>
            </a:endParaRPr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超商硬體問題解決辦法(卡</a:t>
            </a:r>
            <a:r>
              <a:rPr sz="2800" spc="-10" dirty="0">
                <a:solidFill>
                  <a:srgbClr val="3A3838"/>
                </a:solidFill>
                <a:latin typeface="Microsoft YaHei"/>
                <a:cs typeface="Microsoft YaHei"/>
              </a:rPr>
              <a:t>紙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、紙券</a:t>
            </a: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用罄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)</a:t>
            </a:r>
            <a:endParaRPr sz="2800">
              <a:latin typeface="Microsoft YaHei"/>
              <a:cs typeface="Microsoft YaHei"/>
            </a:endParaRPr>
          </a:p>
          <a:p>
            <a:pPr marL="527685" indent="-515620">
              <a:lnSpc>
                <a:spcPct val="100000"/>
              </a:lnSpc>
              <a:spcBef>
                <a:spcPts val="600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2800" spc="-10" dirty="0">
                <a:solidFill>
                  <a:srgbClr val="3A3838"/>
                </a:solidFill>
                <a:latin typeface="Microsoft YaHei"/>
                <a:cs typeface="Microsoft YaHei"/>
              </a:rPr>
              <a:t>後台功能操作</a:t>
            </a:r>
            <a:endParaRPr sz="2800">
              <a:latin typeface="Microsoft YaHei"/>
              <a:cs typeface="Microsoft YaHe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403605"/>
            <a:ext cx="56413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常見問題處理</a:t>
            </a:r>
            <a:r>
              <a:rPr spc="-55" dirty="0"/>
              <a:t> </a:t>
            </a:r>
            <a:r>
              <a:rPr dirty="0"/>
              <a:t>:</a:t>
            </a:r>
            <a:r>
              <a:rPr spc="-50" dirty="0"/>
              <a:t> </a:t>
            </a:r>
            <a:r>
              <a:rPr dirty="0"/>
              <a:t>領餐規則(1)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794004" y="1223772"/>
            <a:ext cx="2165350" cy="787400"/>
            <a:chOff x="794004" y="1223772"/>
            <a:chExt cx="2165350" cy="7874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4004" y="1223772"/>
              <a:ext cx="605790" cy="78714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2688" y="1223772"/>
              <a:ext cx="1887474" cy="78714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53056" y="1223772"/>
              <a:ext cx="605790" cy="787146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002283" y="1279677"/>
            <a:ext cx="10382885" cy="4629150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2800" b="1" spc="-5" dirty="0">
                <a:solidFill>
                  <a:srgbClr val="3A3838"/>
                </a:solidFill>
                <a:latin typeface="Microsoft YaHei"/>
                <a:cs typeface="Microsoft YaHei"/>
              </a:rPr>
              <a:t>[系統設</a:t>
            </a:r>
            <a:r>
              <a:rPr sz="2800" b="1" spc="-10" dirty="0">
                <a:solidFill>
                  <a:srgbClr val="3A3838"/>
                </a:solidFill>
                <a:latin typeface="Microsoft YaHei"/>
                <a:cs typeface="Microsoft YaHei"/>
              </a:rPr>
              <a:t>定</a:t>
            </a:r>
            <a:r>
              <a:rPr sz="2800" b="1" spc="-5" dirty="0">
                <a:solidFill>
                  <a:srgbClr val="3A3838"/>
                </a:solidFill>
                <a:latin typeface="Microsoft YaHei"/>
                <a:cs typeface="Microsoft YaHei"/>
              </a:rPr>
              <a:t>]</a:t>
            </a:r>
            <a:endParaRPr sz="2800">
              <a:latin typeface="Microsoft YaHei"/>
              <a:cs typeface="Microsoft YaHei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1</a:t>
            </a:r>
            <a:r>
              <a:rPr sz="2800" spc="-10" dirty="0">
                <a:solidFill>
                  <a:srgbClr val="3A3838"/>
                </a:solidFill>
                <a:latin typeface="Microsoft YaHei"/>
                <a:cs typeface="Microsoft YaHei"/>
              </a:rPr>
              <a:t>、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限當日領餐，領餐資格限當日</a:t>
            </a:r>
            <a:r>
              <a:rPr sz="2800" spc="20" dirty="0">
                <a:solidFill>
                  <a:srgbClr val="3A3838"/>
                </a:solidFill>
                <a:latin typeface="Microsoft YaHei"/>
                <a:cs typeface="Microsoft YaHei"/>
              </a:rPr>
              <a:t> 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23:59</a:t>
            </a:r>
            <a:r>
              <a:rPr sz="2800" spc="-45" dirty="0">
                <a:solidFill>
                  <a:srgbClr val="3A3838"/>
                </a:solidFill>
                <a:latin typeface="Microsoft YaHei"/>
                <a:cs typeface="Microsoft YaHei"/>
              </a:rPr>
              <a:t> 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前領取完</a:t>
            </a:r>
            <a:r>
              <a:rPr sz="2800" spc="-15" dirty="0">
                <a:solidFill>
                  <a:srgbClr val="3A3838"/>
                </a:solidFill>
                <a:latin typeface="Microsoft YaHei"/>
                <a:cs typeface="Microsoft YaHei"/>
              </a:rPr>
              <a:t>畢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。</a:t>
            </a:r>
            <a:endParaRPr sz="2800">
              <a:latin typeface="Microsoft YaHei"/>
              <a:cs typeface="Microsoft YaHei"/>
            </a:endParaRPr>
          </a:p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2</a:t>
            </a:r>
            <a:r>
              <a:rPr sz="2800" spc="-10" dirty="0">
                <a:solidFill>
                  <a:srgbClr val="3A3838"/>
                </a:solidFill>
                <a:latin typeface="Microsoft YaHei"/>
                <a:cs typeface="Microsoft YaHei"/>
              </a:rPr>
              <a:t>、超過期限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，</a:t>
            </a:r>
            <a:r>
              <a:rPr sz="2800" spc="-10" dirty="0">
                <a:solidFill>
                  <a:srgbClr val="3A3838"/>
                </a:solidFill>
                <a:latin typeface="Microsoft YaHei"/>
                <a:cs typeface="Microsoft YaHei"/>
              </a:rPr>
              <a:t>沒有補領機制，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請老師</a:t>
            </a:r>
            <a:r>
              <a:rPr sz="2800" spc="-15" dirty="0">
                <a:solidFill>
                  <a:srgbClr val="3A3838"/>
                </a:solidFill>
                <a:latin typeface="Microsoft YaHei"/>
                <a:cs typeface="Microsoft YaHei"/>
              </a:rPr>
              <a:t>們</a:t>
            </a: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詳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加宣</a:t>
            </a:r>
            <a:r>
              <a:rPr sz="2800" spc="5" dirty="0">
                <a:solidFill>
                  <a:srgbClr val="3A3838"/>
                </a:solidFill>
                <a:latin typeface="Microsoft YaHei"/>
                <a:cs typeface="Microsoft YaHei"/>
              </a:rPr>
              <a:t>導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。</a:t>
            </a:r>
            <a:endParaRPr sz="2800">
              <a:latin typeface="Microsoft YaHei"/>
              <a:cs typeface="Microsoft YaHei"/>
            </a:endParaRPr>
          </a:p>
          <a:p>
            <a:pPr marL="537210" marR="201930" indent="-524510">
              <a:lnSpc>
                <a:spcPct val="107900"/>
              </a:lnSpc>
            </a:pP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3</a:t>
            </a:r>
            <a:r>
              <a:rPr sz="2800" spc="-10" dirty="0">
                <a:solidFill>
                  <a:srgbClr val="3A3838"/>
                </a:solidFill>
                <a:latin typeface="Microsoft YaHei"/>
                <a:cs typeface="Microsoft YaHei"/>
              </a:rPr>
              <a:t>、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於超商靠卡感應完，產製小白單後，</a:t>
            </a:r>
            <a:r>
              <a:rPr sz="2800" spc="5" dirty="0">
                <a:solidFill>
                  <a:srgbClr val="3A3838"/>
                </a:solidFill>
                <a:latin typeface="Microsoft YaHei"/>
                <a:cs typeface="Microsoft YaHei"/>
              </a:rPr>
              <a:t>如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當日</a:t>
            </a:r>
            <a:r>
              <a:rPr sz="2800" spc="10" dirty="0">
                <a:solidFill>
                  <a:srgbClr val="3A3838"/>
                </a:solidFill>
                <a:latin typeface="Microsoft YaHei"/>
                <a:cs typeface="Microsoft YaHei"/>
              </a:rPr>
              <a:t>未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在期</a:t>
            </a:r>
            <a:r>
              <a:rPr sz="2800" spc="10" dirty="0">
                <a:solidFill>
                  <a:srgbClr val="3A3838"/>
                </a:solidFill>
                <a:latin typeface="Microsoft YaHei"/>
                <a:cs typeface="Microsoft YaHei"/>
              </a:rPr>
              <a:t>限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內完</a:t>
            </a:r>
            <a:r>
              <a:rPr sz="2800" spc="10" dirty="0">
                <a:solidFill>
                  <a:srgbClr val="3A3838"/>
                </a:solidFill>
                <a:latin typeface="Microsoft YaHei"/>
                <a:cs typeface="Microsoft YaHei"/>
              </a:rPr>
              <a:t>成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兌 換，不補發兌餐。</a:t>
            </a:r>
            <a:endParaRPr sz="2800">
              <a:latin typeface="Microsoft YaHei"/>
              <a:cs typeface="Microsoft YaHei"/>
            </a:endParaRPr>
          </a:p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4</a:t>
            </a:r>
            <a:r>
              <a:rPr sz="2800" spc="-10" dirty="0">
                <a:solidFill>
                  <a:srgbClr val="3A3838"/>
                </a:solidFill>
                <a:latin typeface="Microsoft YaHei"/>
                <a:cs typeface="Microsoft YaHei"/>
              </a:rPr>
              <a:t>、如遇到超商設備問題導致逾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期</a:t>
            </a:r>
            <a:r>
              <a:rPr sz="2800" spc="-10" dirty="0">
                <a:solidFill>
                  <a:srgbClr val="3A3838"/>
                </a:solidFill>
                <a:latin typeface="Microsoft YaHei"/>
                <a:cs typeface="Microsoft YaHei"/>
              </a:rPr>
              <a:t>，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請個案聯絡</a:t>
            </a: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一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卡通及教育</a:t>
            </a:r>
            <a:r>
              <a:rPr sz="2800" spc="10" dirty="0">
                <a:solidFill>
                  <a:srgbClr val="3A3838"/>
                </a:solidFill>
                <a:latin typeface="Microsoft YaHei"/>
                <a:cs typeface="Microsoft YaHei"/>
              </a:rPr>
              <a:t>處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。</a:t>
            </a:r>
            <a:endParaRPr sz="2800">
              <a:latin typeface="Microsoft YaHei"/>
              <a:cs typeface="Microsoft YaHei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5</a:t>
            </a:r>
            <a:r>
              <a:rPr sz="2800" spc="-10" dirty="0">
                <a:solidFill>
                  <a:srgbClr val="3A3838"/>
                </a:solidFill>
                <a:latin typeface="Microsoft YaHei"/>
                <a:cs typeface="Microsoft YaHei"/>
              </a:rPr>
              <a:t>、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兌換交易完成後，不提供退、換貨服</a:t>
            </a:r>
            <a:r>
              <a:rPr sz="2800" spc="10" dirty="0">
                <a:solidFill>
                  <a:srgbClr val="3A3838"/>
                </a:solidFill>
                <a:latin typeface="Microsoft YaHei"/>
                <a:cs typeface="Microsoft YaHei"/>
              </a:rPr>
              <a:t>務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。</a:t>
            </a:r>
            <a:endParaRPr sz="2800">
              <a:latin typeface="Microsoft YaHei"/>
              <a:cs typeface="Microsoft YaHei"/>
            </a:endParaRPr>
          </a:p>
          <a:p>
            <a:pPr marL="537210" marR="5080" indent="-524510">
              <a:lnSpc>
                <a:spcPts val="3620"/>
              </a:lnSpc>
              <a:spcBef>
                <a:spcPts val="165"/>
              </a:spcBef>
            </a:pP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6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、可使用超商為全台之便利商店，部分</a:t>
            </a: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特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殊店</a:t>
            </a: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鋪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可能</a:t>
            </a: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無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法兌</a:t>
            </a: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領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， </a:t>
            </a: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 </a:t>
            </a:r>
            <a:r>
              <a:rPr sz="2800" spc="-10" dirty="0">
                <a:solidFill>
                  <a:srgbClr val="3A3838"/>
                </a:solidFill>
                <a:latin typeface="Microsoft YaHei"/>
                <a:cs typeface="Microsoft YaHei"/>
              </a:rPr>
              <a:t>請依超商公告為主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。(如台鐵</a:t>
            </a:r>
            <a:r>
              <a:rPr sz="2800" spc="-15" dirty="0">
                <a:solidFill>
                  <a:srgbClr val="3A3838"/>
                </a:solidFill>
                <a:latin typeface="Microsoft YaHei"/>
                <a:cs typeface="Microsoft YaHei"/>
              </a:rPr>
              <a:t>門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市、部分學</a:t>
            </a: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校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、廠辦及商</a:t>
            </a: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場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店</a:t>
            </a: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舖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)</a:t>
            </a:r>
            <a:endParaRPr sz="2800">
              <a:latin typeface="Microsoft YaHei"/>
              <a:cs typeface="Microsoft YaHei"/>
            </a:endParaRPr>
          </a:p>
          <a:p>
            <a:pPr marL="537210">
              <a:lnSpc>
                <a:spcPct val="100000"/>
              </a:lnSpc>
              <a:spcBef>
                <a:spcPts val="105"/>
              </a:spcBef>
            </a:pP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及雖使用超商發票但為集團關係企業</a:t>
            </a: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門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市。</a:t>
            </a:r>
            <a:endParaRPr sz="2800">
              <a:latin typeface="Microsoft YaHei"/>
              <a:cs typeface="Microsoft YaHe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545336" y="2563367"/>
            <a:ext cx="3929379" cy="113030"/>
          </a:xfrm>
          <a:custGeom>
            <a:avLst/>
            <a:gdLst/>
            <a:ahLst/>
            <a:cxnLst/>
            <a:rect l="l" t="t" r="r" b="b"/>
            <a:pathLst>
              <a:path w="3929379" h="113030">
                <a:moveTo>
                  <a:pt x="3928872" y="0"/>
                </a:moveTo>
                <a:lnTo>
                  <a:pt x="0" y="0"/>
                </a:lnTo>
                <a:lnTo>
                  <a:pt x="0" y="112775"/>
                </a:lnTo>
                <a:lnTo>
                  <a:pt x="3928872" y="112775"/>
                </a:lnTo>
                <a:lnTo>
                  <a:pt x="3928872" y="0"/>
                </a:lnTo>
                <a:close/>
              </a:path>
            </a:pathLst>
          </a:custGeom>
          <a:solidFill>
            <a:srgbClr val="F497BC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482084" y="4410455"/>
            <a:ext cx="3144520" cy="113030"/>
          </a:xfrm>
          <a:custGeom>
            <a:avLst/>
            <a:gdLst/>
            <a:ahLst/>
            <a:cxnLst/>
            <a:rect l="l" t="t" r="r" b="b"/>
            <a:pathLst>
              <a:path w="3144520" h="113029">
                <a:moveTo>
                  <a:pt x="3144012" y="0"/>
                </a:moveTo>
                <a:lnTo>
                  <a:pt x="0" y="0"/>
                </a:lnTo>
                <a:lnTo>
                  <a:pt x="0" y="112776"/>
                </a:lnTo>
                <a:lnTo>
                  <a:pt x="3144012" y="112776"/>
                </a:lnTo>
                <a:lnTo>
                  <a:pt x="3144012" y="0"/>
                </a:lnTo>
                <a:close/>
              </a:path>
            </a:pathLst>
          </a:custGeom>
          <a:solidFill>
            <a:srgbClr val="F497BC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85"/>
              </a:spcBef>
            </a:pPr>
            <a:fld id="{81D60167-4931-47E6-BA6A-407CBD079E47}" type="slidenum">
              <a:rPr dirty="0"/>
              <a:t>15</a:t>
            </a:fld>
            <a:endParaRPr dirty="0"/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/>
              <a:t>本簡報內容為一卡通票證版權所有，未經授權不得對外公佈或向第三方揭示，如經發現本公司保留法律追訴權利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403605"/>
            <a:ext cx="56413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常見問題處理</a:t>
            </a:r>
            <a:r>
              <a:rPr spc="-55" dirty="0"/>
              <a:t> </a:t>
            </a:r>
            <a:r>
              <a:rPr dirty="0"/>
              <a:t>:</a:t>
            </a:r>
            <a:r>
              <a:rPr spc="-50" dirty="0"/>
              <a:t> </a:t>
            </a:r>
            <a:r>
              <a:rPr dirty="0"/>
              <a:t>領餐規則(2)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794004" y="1266444"/>
            <a:ext cx="2875280" cy="787400"/>
            <a:chOff x="794004" y="1266444"/>
            <a:chExt cx="2875280" cy="7874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4004" y="1266444"/>
              <a:ext cx="605790" cy="78714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2688" y="1266444"/>
              <a:ext cx="2597658" cy="78714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63239" y="1266444"/>
              <a:ext cx="605789" cy="787146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002283" y="1279677"/>
            <a:ext cx="8479155" cy="254063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2800" b="1" spc="-5" dirty="0">
                <a:solidFill>
                  <a:srgbClr val="3A3838"/>
                </a:solidFill>
                <a:latin typeface="Microsoft YaHei"/>
                <a:cs typeface="Microsoft YaHei"/>
              </a:rPr>
              <a:t>[領餐商品限制]</a:t>
            </a:r>
            <a:endParaRPr sz="2800">
              <a:latin typeface="Microsoft YaHei"/>
              <a:cs typeface="Microsoft YaHei"/>
            </a:endParaRPr>
          </a:p>
          <a:p>
            <a:pPr marL="325120" indent="-313055">
              <a:lnSpc>
                <a:spcPct val="100000"/>
              </a:lnSpc>
              <a:spcBef>
                <a:spcPts val="600"/>
              </a:spcBef>
              <a:buAutoNum type="arabicPlain"/>
              <a:tabLst>
                <a:tab pos="325755" algn="l"/>
              </a:tabLst>
            </a:pP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、應有主食，不得單一領取飲品。</a:t>
            </a:r>
            <a:endParaRPr sz="2800">
              <a:latin typeface="Microsoft YaHei"/>
              <a:cs typeface="Microsoft YaHei"/>
            </a:endParaRPr>
          </a:p>
          <a:p>
            <a:pPr marL="325120" indent="-313055">
              <a:lnSpc>
                <a:spcPct val="100000"/>
              </a:lnSpc>
              <a:spcBef>
                <a:spcPts val="600"/>
              </a:spcBef>
              <a:buAutoNum type="arabicPlain"/>
              <a:tabLst>
                <a:tab pos="325755" algn="l"/>
              </a:tabLst>
            </a:pPr>
            <a:r>
              <a:rPr sz="2800" spc="-10" dirty="0">
                <a:solidFill>
                  <a:srgbClr val="3A3838"/>
                </a:solidFill>
                <a:latin typeface="Microsoft YaHei"/>
                <a:cs typeface="Microsoft YaHei"/>
              </a:rPr>
              <a:t>、不得兌換食物以外之商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品(</a:t>
            </a:r>
            <a:r>
              <a:rPr sz="2800" spc="-10" dirty="0">
                <a:solidFill>
                  <a:srgbClr val="3A3838"/>
                </a:solidFill>
                <a:latin typeface="Microsoft YaHei"/>
                <a:cs typeface="Microsoft YaHei"/>
              </a:rPr>
              <a:t>如:</a:t>
            </a: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菸</a:t>
            </a:r>
            <a:r>
              <a:rPr sz="2800" spc="-10" dirty="0">
                <a:solidFill>
                  <a:srgbClr val="3A3838"/>
                </a:solidFill>
                <a:latin typeface="Microsoft YaHei"/>
                <a:cs typeface="Microsoft YaHei"/>
              </a:rPr>
              <a:t>、酒</a:t>
            </a: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、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遊戲</a:t>
            </a: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點</a:t>
            </a:r>
            <a:r>
              <a:rPr sz="2800" spc="-10" dirty="0">
                <a:solidFill>
                  <a:srgbClr val="3A3838"/>
                </a:solidFill>
                <a:latin typeface="Microsoft YaHei"/>
                <a:cs typeface="Microsoft YaHei"/>
              </a:rPr>
              <a:t>數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)。</a:t>
            </a:r>
            <a:endParaRPr sz="2800">
              <a:latin typeface="Microsoft YaHei"/>
              <a:cs typeface="Microsoft YaHei"/>
            </a:endParaRPr>
          </a:p>
          <a:p>
            <a:pPr marL="325120" indent="-313055">
              <a:lnSpc>
                <a:spcPct val="100000"/>
              </a:lnSpc>
              <a:spcBef>
                <a:spcPts val="600"/>
              </a:spcBef>
              <a:buAutoNum type="arabicPlain"/>
              <a:tabLst>
                <a:tab pos="325755" algn="l"/>
              </a:tabLst>
            </a:pP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、不得兌換含糖飲料</a:t>
            </a:r>
            <a:r>
              <a:rPr sz="2800" spc="-40" dirty="0">
                <a:solidFill>
                  <a:srgbClr val="3A3838"/>
                </a:solidFill>
                <a:latin typeface="Microsoft YaHei"/>
                <a:cs typeface="Microsoft YaHei"/>
              </a:rPr>
              <a:t> 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(如汽水、奶茶、可樂</a:t>
            </a:r>
            <a:r>
              <a:rPr sz="2800" spc="-10" dirty="0">
                <a:solidFill>
                  <a:srgbClr val="3A3838"/>
                </a:solidFill>
                <a:latin typeface="Microsoft YaHei"/>
                <a:cs typeface="Microsoft YaHei"/>
              </a:rPr>
              <a:t>等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)。</a:t>
            </a:r>
            <a:endParaRPr sz="2800">
              <a:latin typeface="Microsoft YaHei"/>
              <a:cs typeface="Microsoft YaHei"/>
            </a:endParaRPr>
          </a:p>
          <a:p>
            <a:pPr marL="325120" indent="-313055">
              <a:lnSpc>
                <a:spcPct val="100000"/>
              </a:lnSpc>
              <a:spcBef>
                <a:spcPts val="600"/>
              </a:spcBef>
              <a:buAutoNum type="arabicPlain"/>
              <a:tabLst>
                <a:tab pos="325755" algn="l"/>
              </a:tabLst>
            </a:pP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、不得兌換咖啡因飲品</a:t>
            </a:r>
            <a:r>
              <a:rPr sz="2800" spc="-40" dirty="0">
                <a:solidFill>
                  <a:srgbClr val="3A3838"/>
                </a:solidFill>
                <a:latin typeface="Microsoft YaHei"/>
                <a:cs typeface="Microsoft YaHei"/>
              </a:rPr>
              <a:t> 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(如</a:t>
            </a:r>
            <a:r>
              <a:rPr sz="2800" spc="-10" dirty="0">
                <a:solidFill>
                  <a:srgbClr val="3A3838"/>
                </a:solidFill>
                <a:latin typeface="Microsoft YaHei"/>
                <a:cs typeface="Microsoft YaHei"/>
              </a:rPr>
              <a:t>: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咖啡、茶)。</a:t>
            </a:r>
            <a:endParaRPr sz="2800">
              <a:latin typeface="Microsoft YaHei"/>
              <a:cs typeface="Microsoft YaHe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85"/>
              </a:spcBef>
            </a:pPr>
            <a:fld id="{81D60167-4931-47E6-BA6A-407CBD079E47}" type="slidenum">
              <a:rPr dirty="0"/>
              <a:t>16</a:t>
            </a:fld>
            <a:endParaRPr dirty="0"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/>
              <a:t>本簡報內容為一卡通票證版權所有，未經授權不得對外公佈或向第三方揭示，如經發現本公司保留法律追訴權利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939" y="403605"/>
            <a:ext cx="50018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3A3838"/>
                </a:solidFill>
                <a:latin typeface="Microsoft YaHei"/>
                <a:cs typeface="Microsoft YaHei"/>
              </a:rPr>
              <a:t>常見問題處理</a:t>
            </a:r>
            <a:r>
              <a:rPr sz="3600" b="1" spc="-55" dirty="0">
                <a:solidFill>
                  <a:srgbClr val="3A3838"/>
                </a:solidFill>
                <a:latin typeface="Microsoft YaHei"/>
                <a:cs typeface="Microsoft YaHei"/>
              </a:rPr>
              <a:t> </a:t>
            </a:r>
            <a:r>
              <a:rPr sz="3600" b="1" dirty="0">
                <a:solidFill>
                  <a:srgbClr val="3A3838"/>
                </a:solidFill>
                <a:latin typeface="Microsoft YaHei"/>
                <a:cs typeface="Microsoft YaHei"/>
              </a:rPr>
              <a:t>:</a:t>
            </a:r>
            <a:r>
              <a:rPr sz="3600" b="1" spc="-50" dirty="0">
                <a:solidFill>
                  <a:srgbClr val="3A3838"/>
                </a:solidFill>
                <a:latin typeface="Microsoft YaHei"/>
                <a:cs typeface="Microsoft YaHei"/>
              </a:rPr>
              <a:t> </a:t>
            </a:r>
            <a:r>
              <a:rPr sz="3600" b="1" dirty="0">
                <a:solidFill>
                  <a:srgbClr val="3A3838"/>
                </a:solidFill>
                <a:latin typeface="Microsoft YaHei"/>
                <a:cs typeface="Microsoft YaHei"/>
              </a:rPr>
              <a:t>卡片功能</a:t>
            </a:r>
            <a:endParaRPr sz="3600">
              <a:latin typeface="Microsoft YaHei"/>
              <a:cs typeface="Microsoft YaHe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02283" y="1229360"/>
            <a:ext cx="1088263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27685" marR="5080" indent="-515620">
              <a:lnSpc>
                <a:spcPct val="100000"/>
              </a:lnSpc>
              <a:spcBef>
                <a:spcPts val="95"/>
              </a:spcBef>
              <a:tabLst>
                <a:tab pos="527685" algn="l"/>
              </a:tabLst>
            </a:pP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1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.</a:t>
            </a: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	</a:t>
            </a:r>
            <a:r>
              <a:rPr sz="2800" spc="5" dirty="0">
                <a:solidFill>
                  <a:srgbClr val="3A3838"/>
                </a:solidFill>
                <a:latin typeface="Microsoft YaHei"/>
                <a:cs typeface="Microsoft YaHei"/>
              </a:rPr>
              <a:t>卡片於登錄為一卡通數位學生證</a:t>
            </a:r>
            <a:r>
              <a:rPr sz="2800" spc="10" dirty="0">
                <a:solidFill>
                  <a:srgbClr val="3A3838"/>
                </a:solidFill>
                <a:latin typeface="Microsoft YaHei"/>
                <a:cs typeface="Microsoft YaHei"/>
              </a:rPr>
              <a:t>後</a:t>
            </a:r>
            <a:r>
              <a:rPr sz="2800" spc="5" dirty="0">
                <a:solidFill>
                  <a:srgbClr val="3A3838"/>
                </a:solidFill>
                <a:latin typeface="Microsoft YaHei"/>
                <a:cs typeface="Microsoft YaHei"/>
              </a:rPr>
              <a:t>，除可至上述商店進行兌餐</a:t>
            </a:r>
            <a:r>
              <a:rPr sz="2800" spc="-15" dirty="0">
                <a:solidFill>
                  <a:srgbClr val="3A3838"/>
                </a:solidFill>
                <a:latin typeface="Microsoft YaHei"/>
                <a:cs typeface="Microsoft YaHei"/>
              </a:rPr>
              <a:t>外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， 仍可正常使用一卡通電子票證功能</a:t>
            </a: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如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交</a:t>
            </a:r>
            <a:r>
              <a:rPr sz="2800" spc="5" dirty="0">
                <a:solidFill>
                  <a:srgbClr val="3A3838"/>
                </a:solidFill>
                <a:latin typeface="Microsoft YaHei"/>
                <a:cs typeface="Microsoft YaHei"/>
              </a:rPr>
              <a:t>易、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儲值</a:t>
            </a:r>
            <a:r>
              <a:rPr sz="2800" spc="5" dirty="0">
                <a:solidFill>
                  <a:srgbClr val="3A3838"/>
                </a:solidFill>
                <a:latin typeface="Microsoft YaHei"/>
                <a:cs typeface="Microsoft YaHei"/>
              </a:rPr>
              <a:t>、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乘車</a:t>
            </a: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等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功</a:t>
            </a: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能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。</a:t>
            </a:r>
            <a:endParaRPr sz="2800">
              <a:latin typeface="Microsoft YaHei"/>
              <a:cs typeface="Microsoft YaHe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72767" y="1996439"/>
            <a:ext cx="5302250" cy="155575"/>
          </a:xfrm>
          <a:custGeom>
            <a:avLst/>
            <a:gdLst/>
            <a:ahLst/>
            <a:cxnLst/>
            <a:rect l="l" t="t" r="r" b="b"/>
            <a:pathLst>
              <a:path w="5302250" h="155575">
                <a:moveTo>
                  <a:pt x="5301996" y="0"/>
                </a:moveTo>
                <a:lnTo>
                  <a:pt x="0" y="0"/>
                </a:lnTo>
                <a:lnTo>
                  <a:pt x="0" y="155448"/>
                </a:lnTo>
                <a:lnTo>
                  <a:pt x="5301996" y="155448"/>
                </a:lnTo>
                <a:lnTo>
                  <a:pt x="5301996" y="0"/>
                </a:lnTo>
                <a:close/>
              </a:path>
            </a:pathLst>
          </a:custGeom>
          <a:solidFill>
            <a:srgbClr val="F497BC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85"/>
              </a:spcBef>
            </a:pPr>
            <a:fld id="{81D60167-4931-47E6-BA6A-407CBD079E47}" type="slidenum">
              <a:rPr dirty="0"/>
              <a:t>17</a:t>
            </a:fld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/>
              <a:t>本簡報內容為一卡通票證版權所有，未經授權不得對外公佈或向第三方揭示，如經發現本公司保留法律追訴權利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403605"/>
            <a:ext cx="54590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常見問題處理</a:t>
            </a:r>
            <a:r>
              <a:rPr spc="-55" dirty="0"/>
              <a:t> </a:t>
            </a:r>
            <a:r>
              <a:rPr dirty="0"/>
              <a:t>:</a:t>
            </a:r>
            <a:r>
              <a:rPr spc="-50" dirty="0"/>
              <a:t> </a:t>
            </a:r>
            <a:r>
              <a:rPr dirty="0"/>
              <a:t>餐券補申請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794004" y="1136903"/>
            <a:ext cx="3585210" cy="787400"/>
            <a:chOff x="794004" y="1136903"/>
            <a:chExt cx="3585210" cy="7874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4004" y="1136903"/>
              <a:ext cx="605790" cy="78714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2688" y="1136903"/>
              <a:ext cx="3307841" cy="78714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73424" y="1136903"/>
              <a:ext cx="605789" cy="787146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002283" y="1149700"/>
            <a:ext cx="4290695" cy="1032510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sz="2800" b="1" spc="-5" dirty="0">
                <a:solidFill>
                  <a:srgbClr val="3A3838"/>
                </a:solidFill>
                <a:latin typeface="Microsoft YaHei"/>
                <a:cs typeface="Microsoft YaHei"/>
              </a:rPr>
              <a:t>[</a:t>
            </a:r>
            <a:r>
              <a:rPr sz="2800" b="1" spc="-10" dirty="0">
                <a:solidFill>
                  <a:srgbClr val="3A3838"/>
                </a:solidFill>
                <a:latin typeface="Microsoft YaHei"/>
                <a:cs typeface="Microsoft YaHei"/>
              </a:rPr>
              <a:t>新增餐券資格方</a:t>
            </a:r>
            <a:r>
              <a:rPr sz="2800" b="1" spc="-5" dirty="0">
                <a:solidFill>
                  <a:srgbClr val="3A3838"/>
                </a:solidFill>
                <a:latin typeface="Microsoft YaHei"/>
                <a:cs typeface="Microsoft YaHei"/>
              </a:rPr>
              <a:t>式]</a:t>
            </a:r>
            <a:endParaRPr sz="2800">
              <a:latin typeface="Microsoft YaHei"/>
              <a:cs typeface="Microsoft YaHei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於校務系統新增學生資格。</a:t>
            </a:r>
            <a:endParaRPr sz="2800">
              <a:latin typeface="Microsoft YaHei"/>
              <a:cs typeface="Microsoft YaHe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85"/>
              </a:spcBef>
            </a:pPr>
            <a:fld id="{81D60167-4931-47E6-BA6A-407CBD079E47}" type="slidenum">
              <a:rPr dirty="0"/>
              <a:t>18</a:t>
            </a:fld>
            <a:endParaRPr dirty="0"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/>
              <a:t>本簡報內容為一卡通票證版權所有，未經授權不得對外公佈或向第三方揭示，如經發現本公司保留法律追訴權利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403605"/>
            <a:ext cx="68306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常見問題處理</a:t>
            </a:r>
            <a:r>
              <a:rPr spc="-55" dirty="0"/>
              <a:t> </a:t>
            </a:r>
            <a:r>
              <a:rPr dirty="0"/>
              <a:t>:</a:t>
            </a:r>
            <a:r>
              <a:rPr spc="-50" dirty="0"/>
              <a:t> </a:t>
            </a:r>
            <a:r>
              <a:rPr dirty="0"/>
              <a:t>學生無法領餐原因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809244" y="1235963"/>
            <a:ext cx="2680335" cy="734060"/>
            <a:chOff x="809244" y="1235963"/>
            <a:chExt cx="2680335" cy="7340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9244" y="1235963"/>
              <a:ext cx="566166" cy="73380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8784" y="1235963"/>
              <a:ext cx="2420874" cy="73380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3032" y="1235963"/>
              <a:ext cx="566166" cy="733805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809244" y="2382011"/>
            <a:ext cx="3009265" cy="734060"/>
            <a:chOff x="809244" y="2382011"/>
            <a:chExt cx="3009265" cy="73406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9244" y="2382011"/>
              <a:ext cx="566166" cy="73380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8784" y="2382011"/>
              <a:ext cx="2751581" cy="73380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53739" y="2382011"/>
              <a:ext cx="564641" cy="733806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809244" y="3247644"/>
            <a:ext cx="2680335" cy="734060"/>
            <a:chOff x="809244" y="3247644"/>
            <a:chExt cx="2680335" cy="734060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9244" y="3247644"/>
              <a:ext cx="566166" cy="73380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38784" y="3247644"/>
              <a:ext cx="2420874" cy="73380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3032" y="3247644"/>
              <a:ext cx="566166" cy="733805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809244" y="4113276"/>
            <a:ext cx="2680335" cy="734060"/>
            <a:chOff x="809244" y="4113276"/>
            <a:chExt cx="2680335" cy="734060"/>
          </a:xfrm>
        </p:grpSpPr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9244" y="4113276"/>
              <a:ext cx="566166" cy="73380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38784" y="4113276"/>
              <a:ext cx="2420874" cy="73380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3032" y="4113276"/>
              <a:ext cx="566166" cy="733806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809244" y="4978908"/>
            <a:ext cx="3009265" cy="734060"/>
            <a:chOff x="809244" y="4978908"/>
            <a:chExt cx="3009265" cy="734060"/>
          </a:xfrm>
        </p:grpSpPr>
        <p:pic>
          <p:nvPicPr>
            <p:cNvPr id="20" name="object 2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9244" y="4978908"/>
              <a:ext cx="566166" cy="73380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38784" y="4978908"/>
              <a:ext cx="2751581" cy="73380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53739" y="4978908"/>
              <a:ext cx="564641" cy="733806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1002283" y="1280896"/>
            <a:ext cx="10151110" cy="463486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2600" b="1" spc="5" dirty="0">
                <a:solidFill>
                  <a:srgbClr val="3A3838"/>
                </a:solidFill>
                <a:latin typeface="Microsoft YaHei"/>
                <a:cs typeface="Microsoft YaHei"/>
              </a:rPr>
              <a:t>[</a:t>
            </a:r>
            <a:r>
              <a:rPr sz="2600" b="1" dirty="0">
                <a:solidFill>
                  <a:srgbClr val="3A3838"/>
                </a:solidFill>
                <a:latin typeface="Microsoft YaHei"/>
                <a:cs typeface="Microsoft YaHei"/>
              </a:rPr>
              <a:t>優先確保領</a:t>
            </a:r>
            <a:r>
              <a:rPr sz="2600" b="1" spc="-5" dirty="0">
                <a:solidFill>
                  <a:srgbClr val="3A3838"/>
                </a:solidFill>
                <a:latin typeface="Microsoft YaHei"/>
                <a:cs typeface="Microsoft YaHei"/>
              </a:rPr>
              <a:t>餐</a:t>
            </a:r>
            <a:r>
              <a:rPr sz="2600" b="1" dirty="0">
                <a:solidFill>
                  <a:srgbClr val="3A3838"/>
                </a:solidFill>
                <a:latin typeface="Microsoft YaHei"/>
                <a:cs typeface="Microsoft YaHei"/>
              </a:rPr>
              <a:t>]</a:t>
            </a:r>
            <a:endParaRPr sz="2600">
              <a:latin typeface="Microsoft YaHei"/>
              <a:cs typeface="Microsoft YaHei"/>
            </a:endParaRPr>
          </a:p>
          <a:p>
            <a:pPr marL="12700" marR="5080">
              <a:lnSpc>
                <a:spcPts val="2810"/>
              </a:lnSpc>
              <a:spcBef>
                <a:spcPts val="640"/>
              </a:spcBef>
            </a:pPr>
            <a:r>
              <a:rPr sz="2600" dirty="0">
                <a:solidFill>
                  <a:srgbClr val="3A3838"/>
                </a:solidFill>
                <a:latin typeface="Microsoft YaHei"/>
                <a:cs typeface="Microsoft YaHei"/>
              </a:rPr>
              <a:t>如學生反應無法領餐</a:t>
            </a:r>
            <a:r>
              <a:rPr sz="2600" spc="-20" dirty="0">
                <a:solidFill>
                  <a:srgbClr val="3A3838"/>
                </a:solidFill>
                <a:latin typeface="Microsoft YaHei"/>
                <a:cs typeface="Microsoft YaHei"/>
              </a:rPr>
              <a:t>，</a:t>
            </a:r>
            <a:r>
              <a:rPr sz="2600" spc="-15" dirty="0">
                <a:solidFill>
                  <a:srgbClr val="FF0000"/>
                </a:solidFill>
                <a:latin typeface="Microsoft YaHei"/>
                <a:cs typeface="Microsoft YaHei"/>
              </a:rPr>
              <a:t>寒</a:t>
            </a:r>
            <a:r>
              <a:rPr sz="2600" dirty="0">
                <a:solidFill>
                  <a:srgbClr val="FF0000"/>
                </a:solidFill>
                <a:latin typeface="Microsoft YaHei"/>
                <a:cs typeface="Microsoft YaHei"/>
              </a:rPr>
              <a:t>假期</a:t>
            </a:r>
            <a:r>
              <a:rPr sz="2600" spc="-10" dirty="0">
                <a:solidFill>
                  <a:srgbClr val="FF0000"/>
                </a:solidFill>
                <a:latin typeface="Microsoft YaHei"/>
                <a:cs typeface="Microsoft YaHei"/>
              </a:rPr>
              <a:t>間</a:t>
            </a:r>
            <a:r>
              <a:rPr sz="2600" dirty="0">
                <a:solidFill>
                  <a:srgbClr val="404040"/>
                </a:solidFill>
                <a:latin typeface="Microsoft YaHei"/>
                <a:cs typeface="Microsoft YaHei"/>
              </a:rPr>
              <a:t>請學</a:t>
            </a:r>
            <a:r>
              <a:rPr sz="2600" spc="-15" dirty="0">
                <a:solidFill>
                  <a:srgbClr val="404040"/>
                </a:solidFill>
                <a:latin typeface="Microsoft YaHei"/>
                <a:cs typeface="Microsoft YaHei"/>
              </a:rPr>
              <a:t>生</a:t>
            </a:r>
            <a:r>
              <a:rPr sz="2600" dirty="0">
                <a:solidFill>
                  <a:srgbClr val="404040"/>
                </a:solidFill>
                <a:latin typeface="Microsoft YaHei"/>
                <a:cs typeface="Microsoft YaHei"/>
              </a:rPr>
              <a:t>至</a:t>
            </a:r>
            <a:r>
              <a:rPr sz="2600" spc="-5" dirty="0">
                <a:solidFill>
                  <a:srgbClr val="404040"/>
                </a:solidFill>
                <a:latin typeface="Microsoft YaHei"/>
                <a:cs typeface="Microsoft YaHei"/>
              </a:rPr>
              <a:t>7-11</a:t>
            </a:r>
            <a:r>
              <a:rPr sz="2600" dirty="0">
                <a:solidFill>
                  <a:srgbClr val="404040"/>
                </a:solidFill>
                <a:latin typeface="Microsoft YaHei"/>
                <a:cs typeface="Microsoft YaHei"/>
              </a:rPr>
              <a:t>、</a:t>
            </a:r>
            <a:r>
              <a:rPr sz="2600" spc="-15" dirty="0">
                <a:solidFill>
                  <a:srgbClr val="404040"/>
                </a:solidFill>
                <a:latin typeface="Microsoft YaHei"/>
                <a:cs typeface="Microsoft YaHei"/>
              </a:rPr>
              <a:t>全</a:t>
            </a:r>
            <a:r>
              <a:rPr sz="2600" dirty="0">
                <a:solidFill>
                  <a:srgbClr val="404040"/>
                </a:solidFill>
                <a:latin typeface="Microsoft YaHei"/>
                <a:cs typeface="Microsoft YaHei"/>
              </a:rPr>
              <a:t>家、</a:t>
            </a:r>
            <a:r>
              <a:rPr sz="2600" spc="-15" dirty="0">
                <a:solidFill>
                  <a:srgbClr val="404040"/>
                </a:solidFill>
                <a:latin typeface="Microsoft YaHei"/>
                <a:cs typeface="Microsoft YaHei"/>
              </a:rPr>
              <a:t>萊</a:t>
            </a:r>
            <a:r>
              <a:rPr sz="2600" dirty="0">
                <a:solidFill>
                  <a:srgbClr val="404040"/>
                </a:solidFill>
                <a:latin typeface="Microsoft YaHei"/>
                <a:cs typeface="Microsoft YaHei"/>
              </a:rPr>
              <a:t>爾富</a:t>
            </a:r>
            <a:r>
              <a:rPr sz="2600" spc="-10" dirty="0">
                <a:solidFill>
                  <a:srgbClr val="404040"/>
                </a:solidFill>
                <a:latin typeface="Microsoft YaHei"/>
                <a:cs typeface="Microsoft YaHei"/>
              </a:rPr>
              <a:t>、</a:t>
            </a:r>
            <a:r>
              <a:rPr sz="2600" dirty="0">
                <a:solidFill>
                  <a:srgbClr val="404040"/>
                </a:solidFill>
                <a:latin typeface="Microsoft YaHei"/>
                <a:cs typeface="Microsoft YaHei"/>
              </a:rPr>
              <a:t>OK使 用</a:t>
            </a:r>
            <a:r>
              <a:rPr sz="2600" dirty="0">
                <a:solidFill>
                  <a:srgbClr val="3A3838"/>
                </a:solidFill>
                <a:latin typeface="Microsoft YaHei"/>
                <a:cs typeface="Microsoft YaHei"/>
              </a:rPr>
              <a:t>”</a:t>
            </a:r>
            <a:r>
              <a:rPr sz="2600" dirty="0">
                <a:solidFill>
                  <a:srgbClr val="FF0000"/>
                </a:solidFill>
                <a:latin typeface="Microsoft YaHei"/>
                <a:cs typeface="Microsoft YaHei"/>
              </a:rPr>
              <a:t>手輸卡號、學號</a:t>
            </a:r>
            <a:r>
              <a:rPr sz="2600" dirty="0">
                <a:solidFill>
                  <a:srgbClr val="3A3838"/>
                </a:solidFill>
                <a:latin typeface="Microsoft YaHei"/>
                <a:cs typeface="Microsoft YaHei"/>
              </a:rPr>
              <a:t>”</a:t>
            </a:r>
            <a:r>
              <a:rPr sz="2600" spc="-15" dirty="0">
                <a:solidFill>
                  <a:srgbClr val="3A3838"/>
                </a:solidFill>
                <a:latin typeface="Microsoft YaHei"/>
                <a:cs typeface="Microsoft YaHei"/>
              </a:rPr>
              <a:t>方</a:t>
            </a:r>
            <a:r>
              <a:rPr sz="2600" dirty="0">
                <a:solidFill>
                  <a:srgbClr val="3A3838"/>
                </a:solidFill>
                <a:latin typeface="Microsoft YaHei"/>
                <a:cs typeface="Microsoft YaHei"/>
              </a:rPr>
              <a:t>式領</a:t>
            </a:r>
            <a:r>
              <a:rPr sz="2600" spc="-15" dirty="0">
                <a:solidFill>
                  <a:srgbClr val="3A3838"/>
                </a:solidFill>
                <a:latin typeface="Microsoft YaHei"/>
                <a:cs typeface="Microsoft YaHei"/>
              </a:rPr>
              <a:t>餐</a:t>
            </a:r>
            <a:r>
              <a:rPr sz="2600" dirty="0">
                <a:solidFill>
                  <a:srgbClr val="3A3838"/>
                </a:solidFill>
                <a:latin typeface="Microsoft YaHei"/>
                <a:cs typeface="Microsoft YaHei"/>
              </a:rPr>
              <a:t>。</a:t>
            </a:r>
            <a:endParaRPr sz="2600">
              <a:latin typeface="Microsoft YaHei"/>
              <a:cs typeface="Microsoft YaHei"/>
            </a:endParaRPr>
          </a:p>
          <a:p>
            <a:pPr marL="12700">
              <a:lnSpc>
                <a:spcPts val="2765"/>
              </a:lnSpc>
            </a:pPr>
            <a:r>
              <a:rPr sz="2600" b="1" spc="5" dirty="0">
                <a:solidFill>
                  <a:srgbClr val="3A3838"/>
                </a:solidFill>
                <a:latin typeface="Microsoft YaHei"/>
                <a:cs typeface="Microsoft YaHei"/>
              </a:rPr>
              <a:t>[</a:t>
            </a:r>
            <a:r>
              <a:rPr sz="2600" b="1" dirty="0">
                <a:solidFill>
                  <a:srgbClr val="3A3838"/>
                </a:solidFill>
                <a:latin typeface="Microsoft YaHei"/>
                <a:cs typeface="Microsoft YaHei"/>
              </a:rPr>
              <a:t>機台卡紙或其</a:t>
            </a:r>
            <a:r>
              <a:rPr sz="2600" b="1" spc="5" dirty="0">
                <a:solidFill>
                  <a:srgbClr val="3A3838"/>
                </a:solidFill>
                <a:latin typeface="Microsoft YaHei"/>
                <a:cs typeface="Microsoft YaHei"/>
              </a:rPr>
              <a:t>他</a:t>
            </a:r>
            <a:r>
              <a:rPr sz="2600" b="1" dirty="0">
                <a:solidFill>
                  <a:srgbClr val="3A3838"/>
                </a:solidFill>
                <a:latin typeface="Microsoft YaHei"/>
                <a:cs typeface="Microsoft YaHei"/>
              </a:rPr>
              <a:t>]</a:t>
            </a:r>
            <a:endParaRPr sz="2600">
              <a:latin typeface="Microsoft YaHei"/>
              <a:cs typeface="Microsoft YaHei"/>
            </a:endParaRPr>
          </a:p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2600" dirty="0">
                <a:solidFill>
                  <a:srgbClr val="3A3838"/>
                </a:solidFill>
                <a:latin typeface="Microsoft YaHei"/>
                <a:cs typeface="Microsoft YaHei"/>
              </a:rPr>
              <a:t>請參考補印小白單程</a:t>
            </a:r>
            <a:r>
              <a:rPr sz="2600" spc="-20" dirty="0">
                <a:solidFill>
                  <a:srgbClr val="3A3838"/>
                </a:solidFill>
                <a:latin typeface="Microsoft YaHei"/>
                <a:cs typeface="Microsoft YaHei"/>
              </a:rPr>
              <a:t>序</a:t>
            </a:r>
            <a:r>
              <a:rPr sz="2600" dirty="0">
                <a:solidFill>
                  <a:srgbClr val="3A3838"/>
                </a:solidFill>
                <a:latin typeface="Microsoft YaHei"/>
                <a:cs typeface="Microsoft YaHei"/>
              </a:rPr>
              <a:t>。</a:t>
            </a:r>
            <a:endParaRPr sz="2600">
              <a:latin typeface="Microsoft YaHei"/>
              <a:cs typeface="Microsoft YaHei"/>
            </a:endParaRPr>
          </a:p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2600" b="1" spc="5" dirty="0">
                <a:solidFill>
                  <a:srgbClr val="3A3838"/>
                </a:solidFill>
                <a:latin typeface="Microsoft YaHei"/>
                <a:cs typeface="Microsoft YaHei"/>
              </a:rPr>
              <a:t>[</a:t>
            </a:r>
            <a:r>
              <a:rPr sz="2600" b="1" dirty="0">
                <a:solidFill>
                  <a:srgbClr val="3A3838"/>
                </a:solidFill>
                <a:latin typeface="Microsoft YaHei"/>
                <a:cs typeface="Microsoft YaHei"/>
              </a:rPr>
              <a:t>超商機台問</a:t>
            </a:r>
            <a:r>
              <a:rPr sz="2600" b="1" spc="-5" dirty="0">
                <a:solidFill>
                  <a:srgbClr val="3A3838"/>
                </a:solidFill>
                <a:latin typeface="Microsoft YaHei"/>
                <a:cs typeface="Microsoft YaHei"/>
              </a:rPr>
              <a:t>題</a:t>
            </a:r>
            <a:r>
              <a:rPr sz="2600" b="1" dirty="0">
                <a:solidFill>
                  <a:srgbClr val="3A3838"/>
                </a:solidFill>
                <a:latin typeface="Microsoft YaHei"/>
                <a:cs typeface="Microsoft YaHei"/>
              </a:rPr>
              <a:t>]</a:t>
            </a:r>
            <a:endParaRPr sz="2600">
              <a:latin typeface="Microsoft YaHei"/>
              <a:cs typeface="Microsoft YaHei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2600" spc="5" dirty="0">
                <a:solidFill>
                  <a:srgbClr val="3A3838"/>
                </a:solidFill>
                <a:latin typeface="Microsoft YaHei"/>
                <a:cs typeface="Microsoft YaHei"/>
              </a:rPr>
              <a:t>請提供一卡通客</a:t>
            </a:r>
            <a:r>
              <a:rPr sz="2600" spc="-10" dirty="0">
                <a:solidFill>
                  <a:srgbClr val="3A3838"/>
                </a:solidFill>
                <a:latin typeface="Microsoft YaHei"/>
                <a:cs typeface="Microsoft YaHei"/>
              </a:rPr>
              <a:t>服</a:t>
            </a:r>
            <a:r>
              <a:rPr sz="2600" spc="-5" dirty="0">
                <a:solidFill>
                  <a:srgbClr val="3A3838"/>
                </a:solidFill>
                <a:latin typeface="Microsoft YaHei"/>
                <a:cs typeface="Microsoft YaHei"/>
              </a:rPr>
              <a:t>1.</a:t>
            </a:r>
            <a:r>
              <a:rPr sz="2600" dirty="0">
                <a:solidFill>
                  <a:srgbClr val="3A3838"/>
                </a:solidFill>
                <a:latin typeface="Microsoft YaHei"/>
                <a:cs typeface="Microsoft YaHei"/>
              </a:rPr>
              <a:t>操作時</a:t>
            </a:r>
            <a:r>
              <a:rPr sz="2600" spc="5" dirty="0">
                <a:solidFill>
                  <a:srgbClr val="3A3838"/>
                </a:solidFill>
                <a:latin typeface="Microsoft YaHei"/>
                <a:cs typeface="Microsoft YaHei"/>
              </a:rPr>
              <a:t>間</a:t>
            </a:r>
            <a:r>
              <a:rPr sz="2600" spc="-50" dirty="0">
                <a:solidFill>
                  <a:srgbClr val="3A3838"/>
                </a:solidFill>
                <a:latin typeface="Microsoft YaHei"/>
                <a:cs typeface="Microsoft YaHei"/>
              </a:rPr>
              <a:t> </a:t>
            </a:r>
            <a:r>
              <a:rPr sz="2600" spc="-5" dirty="0">
                <a:solidFill>
                  <a:srgbClr val="3A3838"/>
                </a:solidFill>
                <a:latin typeface="Microsoft YaHei"/>
                <a:cs typeface="Microsoft YaHei"/>
              </a:rPr>
              <a:t>2.</a:t>
            </a:r>
            <a:r>
              <a:rPr sz="2600" dirty="0">
                <a:solidFill>
                  <a:srgbClr val="3A3838"/>
                </a:solidFill>
                <a:latin typeface="Microsoft YaHei"/>
                <a:cs typeface="Microsoft YaHei"/>
              </a:rPr>
              <a:t>卡片卡</a:t>
            </a:r>
            <a:r>
              <a:rPr sz="2600" spc="5" dirty="0">
                <a:solidFill>
                  <a:srgbClr val="3A3838"/>
                </a:solidFill>
                <a:latin typeface="Microsoft YaHei"/>
                <a:cs typeface="Microsoft YaHei"/>
              </a:rPr>
              <a:t>號</a:t>
            </a:r>
            <a:r>
              <a:rPr sz="2600" spc="-70" dirty="0">
                <a:solidFill>
                  <a:srgbClr val="3A3838"/>
                </a:solidFill>
                <a:latin typeface="Microsoft YaHei"/>
                <a:cs typeface="Microsoft YaHei"/>
              </a:rPr>
              <a:t> </a:t>
            </a:r>
            <a:r>
              <a:rPr sz="2600" spc="-5" dirty="0">
                <a:solidFill>
                  <a:srgbClr val="3A3838"/>
                </a:solidFill>
                <a:latin typeface="Microsoft YaHei"/>
                <a:cs typeface="Microsoft YaHei"/>
              </a:rPr>
              <a:t>3.</a:t>
            </a:r>
            <a:r>
              <a:rPr sz="2600" spc="5" dirty="0">
                <a:solidFill>
                  <a:srgbClr val="3A3838"/>
                </a:solidFill>
                <a:latin typeface="Microsoft YaHei"/>
                <a:cs typeface="Microsoft YaHei"/>
              </a:rPr>
              <a:t>超商店名</a:t>
            </a:r>
            <a:endParaRPr sz="2600">
              <a:latin typeface="Microsoft YaHei"/>
              <a:cs typeface="Microsoft YaHei"/>
            </a:endParaRPr>
          </a:p>
          <a:p>
            <a:pPr marL="12700">
              <a:lnSpc>
                <a:spcPct val="100000"/>
              </a:lnSpc>
              <a:spcBef>
                <a:spcPts val="295"/>
              </a:spcBef>
            </a:pPr>
            <a:r>
              <a:rPr sz="2600" b="1" spc="5" dirty="0">
                <a:solidFill>
                  <a:srgbClr val="3A3838"/>
                </a:solidFill>
                <a:latin typeface="Microsoft YaHei"/>
                <a:cs typeface="Microsoft YaHei"/>
              </a:rPr>
              <a:t>[</a:t>
            </a:r>
            <a:r>
              <a:rPr sz="2600" b="1" dirty="0">
                <a:solidFill>
                  <a:srgbClr val="3A3838"/>
                </a:solidFill>
                <a:latin typeface="Microsoft YaHei"/>
                <a:cs typeface="Microsoft YaHei"/>
              </a:rPr>
              <a:t>後台卡片設</a:t>
            </a:r>
            <a:r>
              <a:rPr sz="2600" b="1" spc="-5" dirty="0">
                <a:solidFill>
                  <a:srgbClr val="3A3838"/>
                </a:solidFill>
                <a:latin typeface="Microsoft YaHei"/>
                <a:cs typeface="Microsoft YaHei"/>
              </a:rPr>
              <a:t>定</a:t>
            </a:r>
            <a:r>
              <a:rPr sz="2600" b="1" dirty="0">
                <a:solidFill>
                  <a:srgbClr val="3A3838"/>
                </a:solidFill>
                <a:latin typeface="Microsoft YaHei"/>
                <a:cs typeface="Microsoft YaHei"/>
              </a:rPr>
              <a:t>]</a:t>
            </a:r>
            <a:endParaRPr sz="2600">
              <a:latin typeface="Microsoft YaHei"/>
              <a:cs typeface="Microsoft YaHei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2600" dirty="0">
                <a:solidFill>
                  <a:srgbClr val="3A3838"/>
                </a:solidFill>
                <a:latin typeface="Microsoft YaHei"/>
                <a:cs typeface="Microsoft YaHei"/>
              </a:rPr>
              <a:t>確認學生之卡片狀態</a:t>
            </a:r>
            <a:r>
              <a:rPr sz="2600" spc="-20" dirty="0">
                <a:solidFill>
                  <a:srgbClr val="3A3838"/>
                </a:solidFill>
                <a:latin typeface="Microsoft YaHei"/>
                <a:cs typeface="Microsoft YaHei"/>
              </a:rPr>
              <a:t>為</a:t>
            </a:r>
            <a:r>
              <a:rPr sz="2600" spc="-15" dirty="0">
                <a:solidFill>
                  <a:srgbClr val="3A3838"/>
                </a:solidFill>
                <a:latin typeface="Microsoft YaHei"/>
                <a:cs typeface="Microsoft YaHei"/>
              </a:rPr>
              <a:t>”</a:t>
            </a:r>
            <a:r>
              <a:rPr sz="2600" dirty="0">
                <a:solidFill>
                  <a:srgbClr val="FF0000"/>
                </a:solidFill>
                <a:latin typeface="Microsoft YaHei"/>
                <a:cs typeface="Microsoft YaHei"/>
              </a:rPr>
              <a:t>啟用</a:t>
            </a:r>
            <a:r>
              <a:rPr sz="2600" spc="-10" dirty="0">
                <a:solidFill>
                  <a:srgbClr val="3A3838"/>
                </a:solidFill>
                <a:latin typeface="Microsoft YaHei"/>
                <a:cs typeface="Microsoft YaHei"/>
              </a:rPr>
              <a:t>”</a:t>
            </a:r>
            <a:r>
              <a:rPr sz="2600" dirty="0">
                <a:solidFill>
                  <a:srgbClr val="3A3838"/>
                </a:solidFill>
                <a:latin typeface="Microsoft YaHei"/>
                <a:cs typeface="Microsoft YaHei"/>
              </a:rPr>
              <a:t>可使</a:t>
            </a:r>
            <a:r>
              <a:rPr sz="2600" spc="-15" dirty="0">
                <a:solidFill>
                  <a:srgbClr val="3A3838"/>
                </a:solidFill>
                <a:latin typeface="Microsoft YaHei"/>
                <a:cs typeface="Microsoft YaHei"/>
              </a:rPr>
              <a:t>用</a:t>
            </a:r>
            <a:r>
              <a:rPr sz="2600" dirty="0">
                <a:solidFill>
                  <a:srgbClr val="3A3838"/>
                </a:solidFill>
                <a:latin typeface="Microsoft YaHei"/>
                <a:cs typeface="Microsoft YaHei"/>
              </a:rPr>
              <a:t>期限</a:t>
            </a:r>
            <a:r>
              <a:rPr sz="2600" spc="-15" dirty="0">
                <a:solidFill>
                  <a:srgbClr val="3A3838"/>
                </a:solidFill>
                <a:latin typeface="Microsoft YaHei"/>
                <a:cs typeface="Microsoft YaHei"/>
              </a:rPr>
              <a:t>為</a:t>
            </a:r>
            <a:r>
              <a:rPr sz="2600" dirty="0">
                <a:solidFill>
                  <a:srgbClr val="3A3838"/>
                </a:solidFill>
                <a:latin typeface="Microsoft YaHei"/>
                <a:cs typeface="Microsoft YaHei"/>
              </a:rPr>
              <a:t>該學</a:t>
            </a:r>
            <a:r>
              <a:rPr sz="2600" spc="-10" dirty="0">
                <a:solidFill>
                  <a:srgbClr val="3A3838"/>
                </a:solidFill>
                <a:latin typeface="Microsoft YaHei"/>
                <a:cs typeface="Microsoft YaHei"/>
              </a:rPr>
              <a:t>期</a:t>
            </a:r>
            <a:r>
              <a:rPr sz="2600" dirty="0">
                <a:solidFill>
                  <a:srgbClr val="FF0000"/>
                </a:solidFill>
                <a:latin typeface="Microsoft YaHei"/>
                <a:cs typeface="Microsoft YaHei"/>
              </a:rPr>
              <a:t>寒假</a:t>
            </a:r>
            <a:r>
              <a:rPr sz="2600" spc="-15" dirty="0">
                <a:solidFill>
                  <a:srgbClr val="FF0000"/>
                </a:solidFill>
                <a:latin typeface="Microsoft YaHei"/>
                <a:cs typeface="Microsoft YaHei"/>
              </a:rPr>
              <a:t>最</a:t>
            </a:r>
            <a:r>
              <a:rPr sz="2600" dirty="0">
                <a:solidFill>
                  <a:srgbClr val="FF0000"/>
                </a:solidFill>
                <a:latin typeface="Microsoft YaHei"/>
                <a:cs typeface="Microsoft YaHei"/>
              </a:rPr>
              <a:t>後一</a:t>
            </a:r>
            <a:r>
              <a:rPr sz="2600" spc="-10" dirty="0">
                <a:solidFill>
                  <a:srgbClr val="FF0000"/>
                </a:solidFill>
                <a:latin typeface="Microsoft YaHei"/>
                <a:cs typeface="Microsoft YaHei"/>
              </a:rPr>
              <a:t>天</a:t>
            </a:r>
            <a:r>
              <a:rPr sz="2600" dirty="0">
                <a:solidFill>
                  <a:srgbClr val="3A3838"/>
                </a:solidFill>
                <a:latin typeface="Microsoft YaHei"/>
                <a:cs typeface="Microsoft YaHei"/>
              </a:rPr>
              <a:t>。</a:t>
            </a:r>
            <a:endParaRPr sz="2600">
              <a:latin typeface="Microsoft YaHei"/>
              <a:cs typeface="Microsoft YaHei"/>
            </a:endParaRPr>
          </a:p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2600" b="1" spc="5" dirty="0">
                <a:solidFill>
                  <a:srgbClr val="3A3838"/>
                </a:solidFill>
                <a:latin typeface="Microsoft YaHei"/>
                <a:cs typeface="Microsoft YaHei"/>
              </a:rPr>
              <a:t>[</a:t>
            </a:r>
            <a:r>
              <a:rPr sz="2600" b="1" dirty="0">
                <a:solidFill>
                  <a:srgbClr val="3A3838"/>
                </a:solidFill>
                <a:latin typeface="Microsoft YaHei"/>
                <a:cs typeface="Microsoft YaHei"/>
              </a:rPr>
              <a:t>後台行事曆設</a:t>
            </a:r>
            <a:r>
              <a:rPr sz="2600" b="1" spc="5" dirty="0">
                <a:solidFill>
                  <a:srgbClr val="3A3838"/>
                </a:solidFill>
                <a:latin typeface="Microsoft YaHei"/>
                <a:cs typeface="Microsoft YaHei"/>
              </a:rPr>
              <a:t>定</a:t>
            </a:r>
            <a:r>
              <a:rPr sz="2600" b="1" dirty="0">
                <a:solidFill>
                  <a:srgbClr val="3A3838"/>
                </a:solidFill>
                <a:latin typeface="Microsoft YaHei"/>
                <a:cs typeface="Microsoft YaHei"/>
              </a:rPr>
              <a:t>]</a:t>
            </a:r>
            <a:endParaRPr sz="2600">
              <a:latin typeface="Microsoft YaHei"/>
              <a:cs typeface="Microsoft YaHei"/>
            </a:endParaRPr>
          </a:p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2600" dirty="0">
                <a:solidFill>
                  <a:srgbClr val="3A3838"/>
                </a:solidFill>
                <a:latin typeface="Microsoft YaHei"/>
                <a:cs typeface="Microsoft YaHei"/>
              </a:rPr>
              <a:t>確認學生是否是於寒假</a:t>
            </a:r>
            <a:r>
              <a:rPr sz="2600" spc="-15" dirty="0">
                <a:solidFill>
                  <a:srgbClr val="3A3838"/>
                </a:solidFill>
                <a:latin typeface="Microsoft YaHei"/>
                <a:cs typeface="Microsoft YaHei"/>
              </a:rPr>
              <a:t>期</a:t>
            </a:r>
            <a:r>
              <a:rPr sz="2600" spc="-25" dirty="0">
                <a:solidFill>
                  <a:srgbClr val="3A3838"/>
                </a:solidFill>
                <a:latin typeface="Microsoft YaHei"/>
                <a:cs typeface="Microsoft YaHei"/>
              </a:rPr>
              <a:t>間</a:t>
            </a:r>
            <a:r>
              <a:rPr sz="2600" spc="-10" dirty="0">
                <a:solidFill>
                  <a:srgbClr val="3A3838"/>
                </a:solidFill>
                <a:latin typeface="Microsoft YaHei"/>
                <a:cs typeface="Microsoft YaHei"/>
              </a:rPr>
              <a:t>(</a:t>
            </a:r>
            <a:r>
              <a:rPr sz="2600" spc="-5" dirty="0">
                <a:solidFill>
                  <a:srgbClr val="3A3838"/>
                </a:solidFill>
                <a:latin typeface="Microsoft YaHei"/>
                <a:cs typeface="Microsoft YaHei"/>
              </a:rPr>
              <a:t>1.20</a:t>
            </a:r>
            <a:r>
              <a:rPr sz="2600" dirty="0">
                <a:solidFill>
                  <a:srgbClr val="3A3838"/>
                </a:solidFill>
                <a:latin typeface="Microsoft YaHei"/>
                <a:cs typeface="Microsoft YaHei"/>
              </a:rPr>
              <a:t>~</a:t>
            </a:r>
            <a:r>
              <a:rPr sz="2600" spc="-5" dirty="0">
                <a:solidFill>
                  <a:srgbClr val="3A3838"/>
                </a:solidFill>
                <a:latin typeface="Microsoft YaHei"/>
                <a:cs typeface="Microsoft YaHei"/>
              </a:rPr>
              <a:t>2.15</a:t>
            </a:r>
            <a:r>
              <a:rPr sz="2600" spc="-10" dirty="0">
                <a:solidFill>
                  <a:srgbClr val="3A3838"/>
                </a:solidFill>
                <a:latin typeface="Microsoft YaHei"/>
                <a:cs typeface="Microsoft YaHei"/>
              </a:rPr>
              <a:t>)</a:t>
            </a:r>
            <a:r>
              <a:rPr sz="2600" dirty="0">
                <a:solidFill>
                  <a:srgbClr val="3A3838"/>
                </a:solidFill>
                <a:latin typeface="Microsoft YaHei"/>
                <a:cs typeface="Microsoft YaHei"/>
              </a:rPr>
              <a:t>進</a:t>
            </a:r>
            <a:r>
              <a:rPr sz="2600" spc="-15" dirty="0">
                <a:solidFill>
                  <a:srgbClr val="3A3838"/>
                </a:solidFill>
                <a:latin typeface="Microsoft YaHei"/>
                <a:cs typeface="Microsoft YaHei"/>
              </a:rPr>
              <a:t>行</a:t>
            </a:r>
            <a:r>
              <a:rPr sz="2600" dirty="0">
                <a:solidFill>
                  <a:srgbClr val="3A3838"/>
                </a:solidFill>
                <a:latin typeface="Microsoft YaHei"/>
                <a:cs typeface="Microsoft YaHei"/>
              </a:rPr>
              <a:t>靠卡</a:t>
            </a:r>
            <a:r>
              <a:rPr sz="2600" spc="-15" dirty="0">
                <a:solidFill>
                  <a:srgbClr val="3A3838"/>
                </a:solidFill>
                <a:latin typeface="Microsoft YaHei"/>
                <a:cs typeface="Microsoft YaHei"/>
              </a:rPr>
              <a:t>領</a:t>
            </a:r>
            <a:r>
              <a:rPr sz="2600" spc="5" dirty="0">
                <a:solidFill>
                  <a:srgbClr val="3A3838"/>
                </a:solidFill>
                <a:latin typeface="Microsoft YaHei"/>
                <a:cs typeface="Microsoft YaHei"/>
              </a:rPr>
              <a:t>餐</a:t>
            </a:r>
            <a:r>
              <a:rPr sz="2600" dirty="0">
                <a:solidFill>
                  <a:srgbClr val="3A3838"/>
                </a:solidFill>
                <a:latin typeface="Microsoft YaHei"/>
                <a:cs typeface="Microsoft YaHei"/>
              </a:rPr>
              <a:t>。</a:t>
            </a:r>
            <a:endParaRPr sz="2600">
              <a:latin typeface="Microsoft YaHei"/>
              <a:cs typeface="Microsoft YaHei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85"/>
              </a:spcBef>
            </a:pPr>
            <a:fld id="{81D60167-4931-47E6-BA6A-407CBD079E47}" type="slidenum">
              <a:rPr dirty="0"/>
              <a:t>19</a:t>
            </a:fld>
            <a:endParaRPr dirty="0"/>
          </a:p>
        </p:txBody>
      </p:sp>
      <p:sp>
        <p:nvSpPr>
          <p:cNvPr id="25" name="object 2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/>
              <a:t>本簡報內容為一卡通票證版權所有，未經授權不得對外公佈或向第三方揭示，如經發現本公司保留法律追訴權利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425683" y="914400"/>
            <a:ext cx="1059180" cy="1015365"/>
            <a:chOff x="10425683" y="914400"/>
            <a:chExt cx="1059180" cy="10153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98835" y="1149095"/>
              <a:ext cx="923544" cy="62026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25683" y="914400"/>
              <a:ext cx="1059179" cy="101498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16939" y="403605"/>
            <a:ext cx="32283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至超商領取流程</a:t>
            </a:r>
          </a:p>
        </p:txBody>
      </p:sp>
      <p:sp>
        <p:nvSpPr>
          <p:cNvPr id="6" name="object 6"/>
          <p:cNvSpPr/>
          <p:nvPr/>
        </p:nvSpPr>
        <p:spPr>
          <a:xfrm>
            <a:off x="2604261" y="3537584"/>
            <a:ext cx="687070" cy="337820"/>
          </a:xfrm>
          <a:custGeom>
            <a:avLst/>
            <a:gdLst/>
            <a:ahLst/>
            <a:cxnLst/>
            <a:rect l="l" t="t" r="r" b="b"/>
            <a:pathLst>
              <a:path w="687070" h="337820">
                <a:moveTo>
                  <a:pt x="575146" y="302756"/>
                </a:moveTo>
                <a:lnTo>
                  <a:pt x="559054" y="337312"/>
                </a:lnTo>
                <a:lnTo>
                  <a:pt x="686815" y="333756"/>
                </a:lnTo>
                <a:lnTo>
                  <a:pt x="668554" y="310769"/>
                </a:lnTo>
                <a:lnTo>
                  <a:pt x="592327" y="310769"/>
                </a:lnTo>
                <a:lnTo>
                  <a:pt x="575146" y="302756"/>
                </a:lnTo>
                <a:close/>
              </a:path>
              <a:path w="687070" h="337820">
                <a:moveTo>
                  <a:pt x="591240" y="268196"/>
                </a:moveTo>
                <a:lnTo>
                  <a:pt x="575146" y="302756"/>
                </a:lnTo>
                <a:lnTo>
                  <a:pt x="592327" y="310769"/>
                </a:lnTo>
                <a:lnTo>
                  <a:pt x="608457" y="276225"/>
                </a:lnTo>
                <a:lnTo>
                  <a:pt x="591240" y="268196"/>
                </a:lnTo>
                <a:close/>
              </a:path>
              <a:path w="687070" h="337820">
                <a:moveTo>
                  <a:pt x="607313" y="233679"/>
                </a:moveTo>
                <a:lnTo>
                  <a:pt x="591240" y="268196"/>
                </a:lnTo>
                <a:lnTo>
                  <a:pt x="608457" y="276225"/>
                </a:lnTo>
                <a:lnTo>
                  <a:pt x="592327" y="310769"/>
                </a:lnTo>
                <a:lnTo>
                  <a:pt x="668554" y="310769"/>
                </a:lnTo>
                <a:lnTo>
                  <a:pt x="607313" y="233679"/>
                </a:lnTo>
                <a:close/>
              </a:path>
              <a:path w="687070" h="337820">
                <a:moveTo>
                  <a:pt x="16129" y="0"/>
                </a:moveTo>
                <a:lnTo>
                  <a:pt x="0" y="34543"/>
                </a:lnTo>
                <a:lnTo>
                  <a:pt x="575146" y="302756"/>
                </a:lnTo>
                <a:lnTo>
                  <a:pt x="591240" y="268196"/>
                </a:lnTo>
                <a:lnTo>
                  <a:pt x="16129" y="0"/>
                </a:lnTo>
                <a:close/>
              </a:path>
            </a:pathLst>
          </a:custGeom>
          <a:solidFill>
            <a:srgbClr val="3A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431291" y="2119871"/>
            <a:ext cx="2224405" cy="1153795"/>
            <a:chOff x="431291" y="2119871"/>
            <a:chExt cx="2224405" cy="115379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1291" y="2427732"/>
              <a:ext cx="844295" cy="84582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23187" y="2119871"/>
              <a:ext cx="1532382" cy="1090434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688035" y="3326028"/>
            <a:ext cx="1647189" cy="5835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7830" marR="5080" indent="-405765">
              <a:lnSpc>
                <a:spcPct val="114399"/>
              </a:lnSpc>
              <a:spcBef>
                <a:spcPts val="100"/>
              </a:spcBef>
            </a:pPr>
            <a:r>
              <a:rPr sz="1600" b="1" spc="-5" dirty="0">
                <a:solidFill>
                  <a:srgbClr val="3A3838"/>
                </a:solidFill>
                <a:latin typeface="Microsoft JhengHei"/>
                <a:cs typeface="Microsoft JhengHei"/>
              </a:rPr>
              <a:t>持「數位學生證」 前往超商</a:t>
            </a:r>
            <a:endParaRPr sz="1600">
              <a:latin typeface="Microsoft JhengHei"/>
              <a:cs typeface="Microsoft JhengHe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218176" y="3395471"/>
            <a:ext cx="1816735" cy="1066800"/>
            <a:chOff x="5218176" y="3395471"/>
            <a:chExt cx="1816735" cy="1066800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18176" y="3521963"/>
              <a:ext cx="844296" cy="84429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15584" y="3395471"/>
              <a:ext cx="1219200" cy="1066800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6050026" y="3702811"/>
            <a:ext cx="7442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3A3838"/>
                </a:solidFill>
                <a:latin typeface="Microsoft YaHei"/>
                <a:cs typeface="Microsoft YaHei"/>
              </a:rPr>
              <a:t>KIOSK</a:t>
            </a:r>
            <a:endParaRPr sz="1800">
              <a:latin typeface="Microsoft YaHei"/>
              <a:cs typeface="Microsoft YaHe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7065264" y="3466084"/>
            <a:ext cx="1186180" cy="996315"/>
            <a:chOff x="7065264" y="3466084"/>
            <a:chExt cx="1186180" cy="996315"/>
          </a:xfrm>
        </p:grpSpPr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54621" y="3466084"/>
              <a:ext cx="996284" cy="996188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7428357" y="3983609"/>
              <a:ext cx="600710" cy="245110"/>
            </a:xfrm>
            <a:custGeom>
              <a:avLst/>
              <a:gdLst/>
              <a:ahLst/>
              <a:cxnLst/>
              <a:rect l="l" t="t" r="r" b="b"/>
              <a:pathLst>
                <a:path w="600709" h="245110">
                  <a:moveTo>
                    <a:pt x="39624" y="153670"/>
                  </a:moveTo>
                  <a:lnTo>
                    <a:pt x="40870" y="161478"/>
                  </a:lnTo>
                  <a:lnTo>
                    <a:pt x="41830" y="169084"/>
                  </a:lnTo>
                  <a:lnTo>
                    <a:pt x="42606" y="177190"/>
                  </a:lnTo>
                  <a:lnTo>
                    <a:pt x="43179" y="185547"/>
                  </a:lnTo>
                  <a:lnTo>
                    <a:pt x="58539" y="187354"/>
                  </a:lnTo>
                  <a:lnTo>
                    <a:pt x="70897" y="188579"/>
                  </a:lnTo>
                  <a:lnTo>
                    <a:pt x="80256" y="189208"/>
                  </a:lnTo>
                  <a:lnTo>
                    <a:pt x="86614" y="189230"/>
                  </a:lnTo>
                  <a:lnTo>
                    <a:pt x="93091" y="188849"/>
                  </a:lnTo>
                  <a:lnTo>
                    <a:pt x="111775" y="159893"/>
                  </a:lnTo>
                  <a:lnTo>
                    <a:pt x="76326" y="159893"/>
                  </a:lnTo>
                  <a:lnTo>
                    <a:pt x="66928" y="158750"/>
                  </a:lnTo>
                  <a:lnTo>
                    <a:pt x="60805" y="157920"/>
                  </a:lnTo>
                  <a:lnTo>
                    <a:pt x="54228" y="156781"/>
                  </a:lnTo>
                  <a:lnTo>
                    <a:pt x="47176" y="155356"/>
                  </a:lnTo>
                  <a:lnTo>
                    <a:pt x="39624" y="153670"/>
                  </a:lnTo>
                  <a:close/>
                </a:path>
                <a:path w="600709" h="245110">
                  <a:moveTo>
                    <a:pt x="100584" y="0"/>
                  </a:moveTo>
                  <a:lnTo>
                    <a:pt x="82931" y="144145"/>
                  </a:lnTo>
                  <a:lnTo>
                    <a:pt x="81534" y="155067"/>
                  </a:lnTo>
                  <a:lnTo>
                    <a:pt x="76326" y="159893"/>
                  </a:lnTo>
                  <a:lnTo>
                    <a:pt x="111775" y="159893"/>
                  </a:lnTo>
                  <a:lnTo>
                    <a:pt x="113029" y="152527"/>
                  </a:lnTo>
                  <a:lnTo>
                    <a:pt x="131318" y="3810"/>
                  </a:lnTo>
                  <a:lnTo>
                    <a:pt x="100584" y="0"/>
                  </a:lnTo>
                  <a:close/>
                </a:path>
                <a:path w="600709" h="245110">
                  <a:moveTo>
                    <a:pt x="41401" y="35941"/>
                  </a:moveTo>
                  <a:lnTo>
                    <a:pt x="31807" y="58850"/>
                  </a:lnTo>
                  <a:lnTo>
                    <a:pt x="21701" y="81295"/>
                  </a:lnTo>
                  <a:lnTo>
                    <a:pt x="11094" y="103288"/>
                  </a:lnTo>
                  <a:lnTo>
                    <a:pt x="0" y="124841"/>
                  </a:lnTo>
                  <a:lnTo>
                    <a:pt x="27686" y="139446"/>
                  </a:lnTo>
                  <a:lnTo>
                    <a:pt x="38401" y="117939"/>
                  </a:lnTo>
                  <a:lnTo>
                    <a:pt x="49022" y="95313"/>
                  </a:lnTo>
                  <a:lnTo>
                    <a:pt x="59547" y="71544"/>
                  </a:lnTo>
                  <a:lnTo>
                    <a:pt x="69976" y="46609"/>
                  </a:lnTo>
                  <a:lnTo>
                    <a:pt x="41401" y="35941"/>
                  </a:lnTo>
                  <a:close/>
                </a:path>
                <a:path w="600709" h="245110">
                  <a:moveTo>
                    <a:pt x="171450" y="51816"/>
                  </a:moveTo>
                  <a:lnTo>
                    <a:pt x="142621" y="57531"/>
                  </a:lnTo>
                  <a:lnTo>
                    <a:pt x="148240" y="80341"/>
                  </a:lnTo>
                  <a:lnTo>
                    <a:pt x="153670" y="104187"/>
                  </a:lnTo>
                  <a:lnTo>
                    <a:pt x="158908" y="129057"/>
                  </a:lnTo>
                  <a:lnTo>
                    <a:pt x="163957" y="154940"/>
                  </a:lnTo>
                  <a:lnTo>
                    <a:pt x="196469" y="146812"/>
                  </a:lnTo>
                  <a:lnTo>
                    <a:pt x="190541" y="122217"/>
                  </a:lnTo>
                  <a:lnTo>
                    <a:pt x="184388" y="98171"/>
                  </a:lnTo>
                  <a:lnTo>
                    <a:pt x="178020" y="74695"/>
                  </a:lnTo>
                  <a:lnTo>
                    <a:pt x="171450" y="51816"/>
                  </a:lnTo>
                  <a:close/>
                </a:path>
                <a:path w="600709" h="245110">
                  <a:moveTo>
                    <a:pt x="376130" y="198501"/>
                  </a:moveTo>
                  <a:lnTo>
                    <a:pt x="240538" y="198501"/>
                  </a:lnTo>
                  <a:lnTo>
                    <a:pt x="343916" y="211201"/>
                  </a:lnTo>
                  <a:lnTo>
                    <a:pt x="342392" y="223266"/>
                  </a:lnTo>
                  <a:lnTo>
                    <a:pt x="372618" y="227076"/>
                  </a:lnTo>
                  <a:lnTo>
                    <a:pt x="376130" y="198501"/>
                  </a:lnTo>
                  <a:close/>
                </a:path>
                <a:path w="600709" h="245110">
                  <a:moveTo>
                    <a:pt x="229362" y="39497"/>
                  </a:moveTo>
                  <a:lnTo>
                    <a:pt x="208788" y="207264"/>
                  </a:lnTo>
                  <a:lnTo>
                    <a:pt x="239014" y="211074"/>
                  </a:lnTo>
                  <a:lnTo>
                    <a:pt x="240538" y="198501"/>
                  </a:lnTo>
                  <a:lnTo>
                    <a:pt x="376130" y="198501"/>
                  </a:lnTo>
                  <a:lnTo>
                    <a:pt x="378003" y="183261"/>
                  </a:lnTo>
                  <a:lnTo>
                    <a:pt x="347345" y="183261"/>
                  </a:lnTo>
                  <a:lnTo>
                    <a:pt x="243967" y="170561"/>
                  </a:lnTo>
                  <a:lnTo>
                    <a:pt x="248412" y="134366"/>
                  </a:lnTo>
                  <a:lnTo>
                    <a:pt x="384013" y="134366"/>
                  </a:lnTo>
                  <a:lnTo>
                    <a:pt x="385777" y="120015"/>
                  </a:lnTo>
                  <a:lnTo>
                    <a:pt x="355092" y="120015"/>
                  </a:lnTo>
                  <a:lnTo>
                    <a:pt x="251714" y="107315"/>
                  </a:lnTo>
                  <a:lnTo>
                    <a:pt x="256159" y="71120"/>
                  </a:lnTo>
                  <a:lnTo>
                    <a:pt x="391787" y="71120"/>
                  </a:lnTo>
                  <a:lnTo>
                    <a:pt x="393192" y="59690"/>
                  </a:lnTo>
                  <a:lnTo>
                    <a:pt x="310769" y="49530"/>
                  </a:lnTo>
                  <a:lnTo>
                    <a:pt x="313009" y="45593"/>
                  </a:lnTo>
                  <a:lnTo>
                    <a:pt x="279146" y="45593"/>
                  </a:lnTo>
                  <a:lnTo>
                    <a:pt x="229362" y="39497"/>
                  </a:lnTo>
                  <a:close/>
                </a:path>
                <a:path w="600709" h="245110">
                  <a:moveTo>
                    <a:pt x="384013" y="134366"/>
                  </a:moveTo>
                  <a:lnTo>
                    <a:pt x="248412" y="134366"/>
                  </a:lnTo>
                  <a:lnTo>
                    <a:pt x="351790" y="147066"/>
                  </a:lnTo>
                  <a:lnTo>
                    <a:pt x="347345" y="183261"/>
                  </a:lnTo>
                  <a:lnTo>
                    <a:pt x="378003" y="183261"/>
                  </a:lnTo>
                  <a:lnTo>
                    <a:pt x="384013" y="134366"/>
                  </a:lnTo>
                  <a:close/>
                </a:path>
                <a:path w="600709" h="245110">
                  <a:moveTo>
                    <a:pt x="391787" y="71120"/>
                  </a:moveTo>
                  <a:lnTo>
                    <a:pt x="256159" y="71120"/>
                  </a:lnTo>
                  <a:lnTo>
                    <a:pt x="359537" y="83820"/>
                  </a:lnTo>
                  <a:lnTo>
                    <a:pt x="355092" y="120015"/>
                  </a:lnTo>
                  <a:lnTo>
                    <a:pt x="385777" y="120015"/>
                  </a:lnTo>
                  <a:lnTo>
                    <a:pt x="391787" y="71120"/>
                  </a:lnTo>
                  <a:close/>
                </a:path>
                <a:path w="600709" h="245110">
                  <a:moveTo>
                    <a:pt x="288798" y="20447"/>
                  </a:moveTo>
                  <a:lnTo>
                    <a:pt x="287111" y="25233"/>
                  </a:lnTo>
                  <a:lnTo>
                    <a:pt x="284924" y="31019"/>
                  </a:lnTo>
                  <a:lnTo>
                    <a:pt x="282261" y="37806"/>
                  </a:lnTo>
                  <a:lnTo>
                    <a:pt x="279146" y="45593"/>
                  </a:lnTo>
                  <a:lnTo>
                    <a:pt x="313009" y="45593"/>
                  </a:lnTo>
                  <a:lnTo>
                    <a:pt x="314960" y="42164"/>
                  </a:lnTo>
                  <a:lnTo>
                    <a:pt x="318770" y="35306"/>
                  </a:lnTo>
                  <a:lnTo>
                    <a:pt x="321945" y="29210"/>
                  </a:lnTo>
                  <a:lnTo>
                    <a:pt x="288798" y="20447"/>
                  </a:lnTo>
                  <a:close/>
                </a:path>
                <a:path w="600709" h="245110">
                  <a:moveTo>
                    <a:pt x="400431" y="189357"/>
                  </a:moveTo>
                  <a:lnTo>
                    <a:pt x="398018" y="208661"/>
                  </a:lnTo>
                  <a:lnTo>
                    <a:pt x="481711" y="218948"/>
                  </a:lnTo>
                  <a:lnTo>
                    <a:pt x="479044" y="241300"/>
                  </a:lnTo>
                  <a:lnTo>
                    <a:pt x="505714" y="244602"/>
                  </a:lnTo>
                  <a:lnTo>
                    <a:pt x="508508" y="222250"/>
                  </a:lnTo>
                  <a:lnTo>
                    <a:pt x="593023" y="222250"/>
                  </a:lnTo>
                  <a:lnTo>
                    <a:pt x="594106" y="213106"/>
                  </a:lnTo>
                  <a:lnTo>
                    <a:pt x="510794" y="202946"/>
                  </a:lnTo>
                  <a:lnTo>
                    <a:pt x="511226" y="199644"/>
                  </a:lnTo>
                  <a:lnTo>
                    <a:pt x="484124" y="199644"/>
                  </a:lnTo>
                  <a:lnTo>
                    <a:pt x="400431" y="189357"/>
                  </a:lnTo>
                  <a:close/>
                </a:path>
                <a:path w="600709" h="245110">
                  <a:moveTo>
                    <a:pt x="593023" y="222250"/>
                  </a:moveTo>
                  <a:lnTo>
                    <a:pt x="508508" y="222250"/>
                  </a:lnTo>
                  <a:lnTo>
                    <a:pt x="591820" y="232410"/>
                  </a:lnTo>
                  <a:lnTo>
                    <a:pt x="593023" y="222250"/>
                  </a:lnTo>
                  <a:close/>
                </a:path>
                <a:path w="600709" h="245110">
                  <a:moveTo>
                    <a:pt x="578980" y="192278"/>
                  </a:moveTo>
                  <a:lnTo>
                    <a:pt x="512191" y="192278"/>
                  </a:lnTo>
                  <a:lnTo>
                    <a:pt x="577976" y="200406"/>
                  </a:lnTo>
                  <a:lnTo>
                    <a:pt x="578980" y="192278"/>
                  </a:lnTo>
                  <a:close/>
                </a:path>
                <a:path w="600709" h="245110">
                  <a:moveTo>
                    <a:pt x="428878" y="105918"/>
                  </a:moveTo>
                  <a:lnTo>
                    <a:pt x="419608" y="180975"/>
                  </a:lnTo>
                  <a:lnTo>
                    <a:pt x="485394" y="189103"/>
                  </a:lnTo>
                  <a:lnTo>
                    <a:pt x="484124" y="199644"/>
                  </a:lnTo>
                  <a:lnTo>
                    <a:pt x="511226" y="199644"/>
                  </a:lnTo>
                  <a:lnTo>
                    <a:pt x="512191" y="192278"/>
                  </a:lnTo>
                  <a:lnTo>
                    <a:pt x="578980" y="192278"/>
                  </a:lnTo>
                  <a:lnTo>
                    <a:pt x="580596" y="179197"/>
                  </a:lnTo>
                  <a:lnTo>
                    <a:pt x="554482" y="179197"/>
                  </a:lnTo>
                  <a:lnTo>
                    <a:pt x="514350" y="174244"/>
                  </a:lnTo>
                  <a:lnTo>
                    <a:pt x="514749" y="170942"/>
                  </a:lnTo>
                  <a:lnTo>
                    <a:pt x="487679" y="170942"/>
                  </a:lnTo>
                  <a:lnTo>
                    <a:pt x="447548" y="165989"/>
                  </a:lnTo>
                  <a:lnTo>
                    <a:pt x="448945" y="154432"/>
                  </a:lnTo>
                  <a:lnTo>
                    <a:pt x="583655" y="154432"/>
                  </a:lnTo>
                  <a:lnTo>
                    <a:pt x="584000" y="151638"/>
                  </a:lnTo>
                  <a:lnTo>
                    <a:pt x="557784" y="151638"/>
                  </a:lnTo>
                  <a:lnTo>
                    <a:pt x="517778" y="146685"/>
                  </a:lnTo>
                  <a:lnTo>
                    <a:pt x="518162" y="143510"/>
                  </a:lnTo>
                  <a:lnTo>
                    <a:pt x="490982" y="143510"/>
                  </a:lnTo>
                  <a:lnTo>
                    <a:pt x="450976" y="138557"/>
                  </a:lnTo>
                  <a:lnTo>
                    <a:pt x="452374" y="127000"/>
                  </a:lnTo>
                  <a:lnTo>
                    <a:pt x="587044" y="127000"/>
                  </a:lnTo>
                  <a:lnTo>
                    <a:pt x="587248" y="125349"/>
                  </a:lnTo>
                  <a:lnTo>
                    <a:pt x="428878" y="105918"/>
                  </a:lnTo>
                  <a:close/>
                </a:path>
                <a:path w="600709" h="245110">
                  <a:moveTo>
                    <a:pt x="582636" y="162687"/>
                  </a:moveTo>
                  <a:lnTo>
                    <a:pt x="515747" y="162687"/>
                  </a:lnTo>
                  <a:lnTo>
                    <a:pt x="555878" y="167640"/>
                  </a:lnTo>
                  <a:lnTo>
                    <a:pt x="554482" y="179197"/>
                  </a:lnTo>
                  <a:lnTo>
                    <a:pt x="580596" y="179197"/>
                  </a:lnTo>
                  <a:lnTo>
                    <a:pt x="582636" y="162687"/>
                  </a:lnTo>
                  <a:close/>
                </a:path>
                <a:path w="600709" h="245110">
                  <a:moveTo>
                    <a:pt x="583655" y="154432"/>
                  </a:moveTo>
                  <a:lnTo>
                    <a:pt x="448945" y="154432"/>
                  </a:lnTo>
                  <a:lnTo>
                    <a:pt x="489076" y="159385"/>
                  </a:lnTo>
                  <a:lnTo>
                    <a:pt x="487679" y="170942"/>
                  </a:lnTo>
                  <a:lnTo>
                    <a:pt x="514749" y="170942"/>
                  </a:lnTo>
                  <a:lnTo>
                    <a:pt x="515747" y="162687"/>
                  </a:lnTo>
                  <a:lnTo>
                    <a:pt x="582636" y="162687"/>
                  </a:lnTo>
                  <a:lnTo>
                    <a:pt x="583655" y="154432"/>
                  </a:lnTo>
                  <a:close/>
                </a:path>
                <a:path w="600709" h="245110">
                  <a:moveTo>
                    <a:pt x="586040" y="135128"/>
                  </a:moveTo>
                  <a:lnTo>
                    <a:pt x="519175" y="135128"/>
                  </a:lnTo>
                  <a:lnTo>
                    <a:pt x="559308" y="140081"/>
                  </a:lnTo>
                  <a:lnTo>
                    <a:pt x="557784" y="151638"/>
                  </a:lnTo>
                  <a:lnTo>
                    <a:pt x="584000" y="151638"/>
                  </a:lnTo>
                  <a:lnTo>
                    <a:pt x="586040" y="135128"/>
                  </a:lnTo>
                  <a:close/>
                </a:path>
                <a:path w="600709" h="245110">
                  <a:moveTo>
                    <a:pt x="587044" y="127000"/>
                  </a:moveTo>
                  <a:lnTo>
                    <a:pt x="452374" y="127000"/>
                  </a:lnTo>
                  <a:lnTo>
                    <a:pt x="492506" y="131826"/>
                  </a:lnTo>
                  <a:lnTo>
                    <a:pt x="490982" y="143510"/>
                  </a:lnTo>
                  <a:lnTo>
                    <a:pt x="518162" y="143510"/>
                  </a:lnTo>
                  <a:lnTo>
                    <a:pt x="519175" y="135128"/>
                  </a:lnTo>
                  <a:lnTo>
                    <a:pt x="586040" y="135128"/>
                  </a:lnTo>
                  <a:lnTo>
                    <a:pt x="587044" y="127000"/>
                  </a:lnTo>
                  <a:close/>
                </a:path>
                <a:path w="600709" h="245110">
                  <a:moveTo>
                    <a:pt x="523367" y="57150"/>
                  </a:moveTo>
                  <a:lnTo>
                    <a:pt x="517271" y="107188"/>
                  </a:lnTo>
                  <a:lnTo>
                    <a:pt x="594487" y="116713"/>
                  </a:lnTo>
                  <a:lnTo>
                    <a:pt x="596987" y="96139"/>
                  </a:lnTo>
                  <a:lnTo>
                    <a:pt x="573024" y="96139"/>
                  </a:lnTo>
                  <a:lnTo>
                    <a:pt x="542925" y="92456"/>
                  </a:lnTo>
                  <a:lnTo>
                    <a:pt x="544702" y="78232"/>
                  </a:lnTo>
                  <a:lnTo>
                    <a:pt x="599163" y="78232"/>
                  </a:lnTo>
                  <a:lnTo>
                    <a:pt x="600583" y="66548"/>
                  </a:lnTo>
                  <a:lnTo>
                    <a:pt x="523367" y="57150"/>
                  </a:lnTo>
                  <a:close/>
                </a:path>
                <a:path w="600709" h="245110">
                  <a:moveTo>
                    <a:pt x="430402" y="45720"/>
                  </a:moveTo>
                  <a:lnTo>
                    <a:pt x="424307" y="95758"/>
                  </a:lnTo>
                  <a:lnTo>
                    <a:pt x="501523" y="105283"/>
                  </a:lnTo>
                  <a:lnTo>
                    <a:pt x="504023" y="84709"/>
                  </a:lnTo>
                  <a:lnTo>
                    <a:pt x="480060" y="84709"/>
                  </a:lnTo>
                  <a:lnTo>
                    <a:pt x="450088" y="81026"/>
                  </a:lnTo>
                  <a:lnTo>
                    <a:pt x="451739" y="66802"/>
                  </a:lnTo>
                  <a:lnTo>
                    <a:pt x="506199" y="66802"/>
                  </a:lnTo>
                  <a:lnTo>
                    <a:pt x="507619" y="55118"/>
                  </a:lnTo>
                  <a:lnTo>
                    <a:pt x="430402" y="45720"/>
                  </a:lnTo>
                  <a:close/>
                </a:path>
                <a:path w="600709" h="245110">
                  <a:moveTo>
                    <a:pt x="599163" y="78232"/>
                  </a:moveTo>
                  <a:lnTo>
                    <a:pt x="544702" y="78232"/>
                  </a:lnTo>
                  <a:lnTo>
                    <a:pt x="574801" y="81915"/>
                  </a:lnTo>
                  <a:lnTo>
                    <a:pt x="573024" y="96139"/>
                  </a:lnTo>
                  <a:lnTo>
                    <a:pt x="596987" y="96139"/>
                  </a:lnTo>
                  <a:lnTo>
                    <a:pt x="599163" y="78232"/>
                  </a:lnTo>
                  <a:close/>
                </a:path>
                <a:path w="600709" h="245110">
                  <a:moveTo>
                    <a:pt x="506199" y="66802"/>
                  </a:moveTo>
                  <a:lnTo>
                    <a:pt x="451739" y="66802"/>
                  </a:lnTo>
                  <a:lnTo>
                    <a:pt x="481838" y="70485"/>
                  </a:lnTo>
                  <a:lnTo>
                    <a:pt x="480060" y="84709"/>
                  </a:lnTo>
                  <a:lnTo>
                    <a:pt x="504023" y="84709"/>
                  </a:lnTo>
                  <a:lnTo>
                    <a:pt x="506199" y="66802"/>
                  </a:lnTo>
                  <a:close/>
                </a:path>
              </a:pathLst>
            </a:custGeom>
            <a:solidFill>
              <a:srgbClr val="3A38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065264" y="3776472"/>
              <a:ext cx="155575" cy="180340"/>
            </a:xfrm>
            <a:custGeom>
              <a:avLst/>
              <a:gdLst/>
              <a:ahLst/>
              <a:cxnLst/>
              <a:rect l="l" t="t" r="r" b="b"/>
              <a:pathLst>
                <a:path w="155575" h="180339">
                  <a:moveTo>
                    <a:pt x="0" y="0"/>
                  </a:moveTo>
                  <a:lnTo>
                    <a:pt x="0" y="179831"/>
                  </a:lnTo>
                  <a:lnTo>
                    <a:pt x="155447" y="899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9341611" y="5543803"/>
            <a:ext cx="2255520" cy="583565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375"/>
              </a:spcBef>
            </a:pPr>
            <a:r>
              <a:rPr sz="1600" b="1" spc="-5" dirty="0">
                <a:solidFill>
                  <a:srgbClr val="3A3838"/>
                </a:solidFill>
                <a:latin typeface="Microsoft JhengHei"/>
                <a:cs typeface="Microsoft JhengHei"/>
              </a:rPr>
              <a:t>憑小白單</a:t>
            </a:r>
            <a:endParaRPr sz="1600">
              <a:latin typeface="Microsoft JhengHei"/>
              <a:cs typeface="Microsoft JhengHei"/>
            </a:endParaRPr>
          </a:p>
          <a:p>
            <a:pPr algn="ctr">
              <a:lnSpc>
                <a:spcPct val="100000"/>
              </a:lnSpc>
              <a:spcBef>
                <a:spcPts val="275"/>
              </a:spcBef>
            </a:pPr>
            <a:r>
              <a:rPr sz="1600" b="1" spc="-5" dirty="0">
                <a:solidFill>
                  <a:srgbClr val="3A3838"/>
                </a:solidFill>
                <a:latin typeface="Microsoft JhengHei"/>
                <a:cs typeface="Microsoft JhengHei"/>
              </a:rPr>
              <a:t>至超商櫃台領取溫暖食物</a:t>
            </a:r>
            <a:endParaRPr sz="1600">
              <a:latin typeface="Microsoft JhengHei"/>
              <a:cs typeface="Microsoft JhengHe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581903" y="2162961"/>
            <a:ext cx="2255520" cy="583565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sz="1600" b="1" spc="-5" dirty="0">
                <a:solidFill>
                  <a:srgbClr val="3A3838"/>
                </a:solidFill>
                <a:latin typeface="Microsoft JhengHei"/>
                <a:cs typeface="Microsoft JhengHei"/>
              </a:rPr>
              <a:t>學生持「一卡通」</a:t>
            </a:r>
            <a:endParaRPr sz="1600">
              <a:latin typeface="Microsoft JhengHei"/>
              <a:cs typeface="Microsoft JhengHei"/>
            </a:endParaRPr>
          </a:p>
          <a:p>
            <a:pPr algn="ctr">
              <a:lnSpc>
                <a:spcPct val="100000"/>
              </a:lnSpc>
              <a:spcBef>
                <a:spcPts val="275"/>
              </a:spcBef>
            </a:pPr>
            <a:r>
              <a:rPr sz="1600" b="1" spc="-5" dirty="0">
                <a:solidFill>
                  <a:srgbClr val="3A3838"/>
                </a:solidFill>
                <a:latin typeface="Microsoft JhengHei"/>
                <a:cs typeface="Microsoft JhengHei"/>
              </a:rPr>
              <a:t>至超商櫃台領取溫暖食物</a:t>
            </a:r>
            <a:endParaRPr sz="1600">
              <a:latin typeface="Microsoft JhengHei"/>
              <a:cs typeface="Microsoft JhengHe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690109" y="1597152"/>
            <a:ext cx="684530" cy="114300"/>
          </a:xfrm>
          <a:custGeom>
            <a:avLst/>
            <a:gdLst/>
            <a:ahLst/>
            <a:cxnLst/>
            <a:rect l="l" t="t" r="r" b="b"/>
            <a:pathLst>
              <a:path w="684529" h="114300">
                <a:moveTo>
                  <a:pt x="569722" y="0"/>
                </a:moveTo>
                <a:lnTo>
                  <a:pt x="569722" y="114300"/>
                </a:lnTo>
                <a:lnTo>
                  <a:pt x="645922" y="76200"/>
                </a:lnTo>
                <a:lnTo>
                  <a:pt x="588772" y="76200"/>
                </a:lnTo>
                <a:lnTo>
                  <a:pt x="588772" y="38100"/>
                </a:lnTo>
                <a:lnTo>
                  <a:pt x="645922" y="38100"/>
                </a:lnTo>
                <a:lnTo>
                  <a:pt x="569722" y="0"/>
                </a:lnTo>
                <a:close/>
              </a:path>
              <a:path w="684529" h="114300">
                <a:moveTo>
                  <a:pt x="569722" y="38100"/>
                </a:moveTo>
                <a:lnTo>
                  <a:pt x="0" y="38100"/>
                </a:lnTo>
                <a:lnTo>
                  <a:pt x="0" y="76200"/>
                </a:lnTo>
                <a:lnTo>
                  <a:pt x="569722" y="76200"/>
                </a:lnTo>
                <a:lnTo>
                  <a:pt x="569722" y="38100"/>
                </a:lnTo>
                <a:close/>
              </a:path>
              <a:path w="684529" h="114300">
                <a:moveTo>
                  <a:pt x="645922" y="38100"/>
                </a:moveTo>
                <a:lnTo>
                  <a:pt x="588772" y="38100"/>
                </a:lnTo>
                <a:lnTo>
                  <a:pt x="588772" y="76200"/>
                </a:lnTo>
                <a:lnTo>
                  <a:pt x="645922" y="76200"/>
                </a:lnTo>
                <a:lnTo>
                  <a:pt x="684022" y="57150"/>
                </a:lnTo>
                <a:lnTo>
                  <a:pt x="645922" y="38100"/>
                </a:lnTo>
                <a:close/>
              </a:path>
            </a:pathLst>
          </a:custGeom>
          <a:solidFill>
            <a:srgbClr val="3A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object 2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044696" y="1094232"/>
            <a:ext cx="515112" cy="521208"/>
          </a:xfrm>
          <a:prstGeom prst="rect">
            <a:avLst/>
          </a:prstGeom>
        </p:spPr>
      </p:pic>
      <p:grpSp>
        <p:nvGrpSpPr>
          <p:cNvPr id="23" name="object 23"/>
          <p:cNvGrpSpPr/>
          <p:nvPr/>
        </p:nvGrpSpPr>
        <p:grpSpPr>
          <a:xfrm>
            <a:off x="3779520" y="3139439"/>
            <a:ext cx="489584" cy="1024255"/>
            <a:chOff x="3779520" y="3139439"/>
            <a:chExt cx="489584" cy="1024255"/>
          </a:xfrm>
        </p:grpSpPr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779520" y="3674363"/>
              <a:ext cx="489203" cy="48920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79520" y="3139439"/>
              <a:ext cx="489203" cy="490728"/>
            </a:xfrm>
            <a:prstGeom prst="rect">
              <a:avLst/>
            </a:prstGeom>
          </p:spPr>
        </p:pic>
      </p:grpSp>
      <p:grpSp>
        <p:nvGrpSpPr>
          <p:cNvPr id="26" name="object 26"/>
          <p:cNvGrpSpPr/>
          <p:nvPr/>
        </p:nvGrpSpPr>
        <p:grpSpPr>
          <a:xfrm>
            <a:off x="3769931" y="4217987"/>
            <a:ext cx="508634" cy="509905"/>
            <a:chOff x="3769931" y="4217987"/>
            <a:chExt cx="508634" cy="509905"/>
          </a:xfrm>
        </p:grpSpPr>
        <p:pic>
          <p:nvPicPr>
            <p:cNvPr id="27" name="object 2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779520" y="4227575"/>
              <a:ext cx="489203" cy="490728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3774694" y="4222750"/>
              <a:ext cx="499109" cy="500380"/>
            </a:xfrm>
            <a:custGeom>
              <a:avLst/>
              <a:gdLst/>
              <a:ahLst/>
              <a:cxnLst/>
              <a:rect l="l" t="t" r="r" b="b"/>
              <a:pathLst>
                <a:path w="499110" h="500379">
                  <a:moveTo>
                    <a:pt x="0" y="500252"/>
                  </a:moveTo>
                  <a:lnTo>
                    <a:pt x="498728" y="500252"/>
                  </a:lnTo>
                  <a:lnTo>
                    <a:pt x="498728" y="0"/>
                  </a:lnTo>
                  <a:lnTo>
                    <a:pt x="0" y="0"/>
                  </a:lnTo>
                  <a:lnTo>
                    <a:pt x="0" y="500252"/>
                  </a:lnTo>
                  <a:close/>
                </a:path>
              </a:pathLst>
            </a:custGeom>
            <a:ln w="9525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2604261" y="1719072"/>
            <a:ext cx="687070" cy="337820"/>
          </a:xfrm>
          <a:custGeom>
            <a:avLst/>
            <a:gdLst/>
            <a:ahLst/>
            <a:cxnLst/>
            <a:rect l="l" t="t" r="r" b="b"/>
            <a:pathLst>
              <a:path w="687070" h="337819">
                <a:moveTo>
                  <a:pt x="575146" y="34555"/>
                </a:moveTo>
                <a:lnTo>
                  <a:pt x="0" y="302767"/>
                </a:lnTo>
                <a:lnTo>
                  <a:pt x="16129" y="337312"/>
                </a:lnTo>
                <a:lnTo>
                  <a:pt x="591240" y="69115"/>
                </a:lnTo>
                <a:lnTo>
                  <a:pt x="575146" y="34555"/>
                </a:lnTo>
                <a:close/>
              </a:path>
              <a:path w="687070" h="337819">
                <a:moveTo>
                  <a:pt x="668554" y="26542"/>
                </a:moveTo>
                <a:lnTo>
                  <a:pt x="592327" y="26542"/>
                </a:lnTo>
                <a:lnTo>
                  <a:pt x="608457" y="61087"/>
                </a:lnTo>
                <a:lnTo>
                  <a:pt x="591240" y="69115"/>
                </a:lnTo>
                <a:lnTo>
                  <a:pt x="607313" y="103631"/>
                </a:lnTo>
                <a:lnTo>
                  <a:pt x="668554" y="26542"/>
                </a:lnTo>
                <a:close/>
              </a:path>
              <a:path w="687070" h="337819">
                <a:moveTo>
                  <a:pt x="592327" y="26542"/>
                </a:moveTo>
                <a:lnTo>
                  <a:pt x="575146" y="34555"/>
                </a:lnTo>
                <a:lnTo>
                  <a:pt x="591240" y="69115"/>
                </a:lnTo>
                <a:lnTo>
                  <a:pt x="608457" y="61087"/>
                </a:lnTo>
                <a:lnTo>
                  <a:pt x="592327" y="26542"/>
                </a:lnTo>
                <a:close/>
              </a:path>
              <a:path w="687070" h="337819">
                <a:moveTo>
                  <a:pt x="559054" y="0"/>
                </a:moveTo>
                <a:lnTo>
                  <a:pt x="575146" y="34555"/>
                </a:lnTo>
                <a:lnTo>
                  <a:pt x="592327" y="26542"/>
                </a:lnTo>
                <a:lnTo>
                  <a:pt x="668554" y="26542"/>
                </a:lnTo>
                <a:lnTo>
                  <a:pt x="686815" y="3555"/>
                </a:lnTo>
                <a:lnTo>
                  <a:pt x="559054" y="0"/>
                </a:lnTo>
                <a:close/>
              </a:path>
            </a:pathLst>
          </a:custGeom>
          <a:solidFill>
            <a:srgbClr val="3A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0" name="object 30"/>
          <p:cNvGrpSpPr/>
          <p:nvPr/>
        </p:nvGrpSpPr>
        <p:grpSpPr>
          <a:xfrm>
            <a:off x="9380219" y="4459223"/>
            <a:ext cx="2257425" cy="1035050"/>
            <a:chOff x="9380219" y="4459223"/>
            <a:chExt cx="2257425" cy="1035050"/>
          </a:xfrm>
        </p:grpSpPr>
        <p:pic>
          <p:nvPicPr>
            <p:cNvPr id="31" name="object 3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60607" y="4695443"/>
              <a:ext cx="676655" cy="676656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951719" y="4459223"/>
              <a:ext cx="1034796" cy="1034795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380219" y="4760975"/>
              <a:ext cx="544068" cy="544068"/>
            </a:xfrm>
            <a:prstGeom prst="rect">
              <a:avLst/>
            </a:prstGeom>
          </p:spPr>
        </p:pic>
      </p:grpSp>
      <p:grpSp>
        <p:nvGrpSpPr>
          <p:cNvPr id="34" name="object 34"/>
          <p:cNvGrpSpPr/>
          <p:nvPr/>
        </p:nvGrpSpPr>
        <p:grpSpPr>
          <a:xfrm>
            <a:off x="5579364" y="752094"/>
            <a:ext cx="5648325" cy="1415415"/>
            <a:chOff x="5579364" y="752094"/>
            <a:chExt cx="5648325" cy="1415415"/>
          </a:xfrm>
        </p:grpSpPr>
        <p:pic>
          <p:nvPicPr>
            <p:cNvPr id="35" name="object 3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61276" y="1367027"/>
              <a:ext cx="676655" cy="676656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150864" y="1130808"/>
              <a:ext cx="1034795" cy="103632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579364" y="1432560"/>
              <a:ext cx="544067" cy="545591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6672580" y="752094"/>
              <a:ext cx="3894454" cy="346710"/>
            </a:xfrm>
            <a:custGeom>
              <a:avLst/>
              <a:gdLst/>
              <a:ahLst/>
              <a:cxnLst/>
              <a:rect l="l" t="t" r="r" b="b"/>
              <a:pathLst>
                <a:path w="3894454" h="346709">
                  <a:moveTo>
                    <a:pt x="35051" y="260730"/>
                  </a:moveTo>
                  <a:lnTo>
                    <a:pt x="0" y="260730"/>
                  </a:lnTo>
                  <a:lnTo>
                    <a:pt x="42925" y="346455"/>
                  </a:lnTo>
                  <a:lnTo>
                    <a:pt x="71458" y="289305"/>
                  </a:lnTo>
                  <a:lnTo>
                    <a:pt x="35051" y="289305"/>
                  </a:lnTo>
                  <a:lnTo>
                    <a:pt x="28575" y="282955"/>
                  </a:lnTo>
                  <a:lnTo>
                    <a:pt x="28575" y="267080"/>
                  </a:lnTo>
                  <a:lnTo>
                    <a:pt x="35051" y="260730"/>
                  </a:lnTo>
                  <a:close/>
                </a:path>
                <a:path w="3894454" h="346709">
                  <a:moveTo>
                    <a:pt x="50800" y="260730"/>
                  </a:moveTo>
                  <a:lnTo>
                    <a:pt x="35051" y="260730"/>
                  </a:lnTo>
                  <a:lnTo>
                    <a:pt x="28575" y="267080"/>
                  </a:lnTo>
                  <a:lnTo>
                    <a:pt x="28575" y="282955"/>
                  </a:lnTo>
                  <a:lnTo>
                    <a:pt x="35051" y="289305"/>
                  </a:lnTo>
                  <a:lnTo>
                    <a:pt x="50800" y="289305"/>
                  </a:lnTo>
                  <a:lnTo>
                    <a:pt x="57150" y="282955"/>
                  </a:lnTo>
                  <a:lnTo>
                    <a:pt x="57150" y="267080"/>
                  </a:lnTo>
                  <a:lnTo>
                    <a:pt x="50800" y="260730"/>
                  </a:lnTo>
                  <a:close/>
                </a:path>
                <a:path w="3894454" h="346709">
                  <a:moveTo>
                    <a:pt x="85725" y="260730"/>
                  </a:moveTo>
                  <a:lnTo>
                    <a:pt x="50800" y="260730"/>
                  </a:lnTo>
                  <a:lnTo>
                    <a:pt x="57150" y="267080"/>
                  </a:lnTo>
                  <a:lnTo>
                    <a:pt x="57150" y="282955"/>
                  </a:lnTo>
                  <a:lnTo>
                    <a:pt x="50800" y="289305"/>
                  </a:lnTo>
                  <a:lnTo>
                    <a:pt x="71458" y="289305"/>
                  </a:lnTo>
                  <a:lnTo>
                    <a:pt x="85725" y="260730"/>
                  </a:lnTo>
                  <a:close/>
                </a:path>
                <a:path w="3894454" h="346709">
                  <a:moveTo>
                    <a:pt x="50800" y="203580"/>
                  </a:moveTo>
                  <a:lnTo>
                    <a:pt x="35051" y="203580"/>
                  </a:lnTo>
                  <a:lnTo>
                    <a:pt x="28575" y="209930"/>
                  </a:lnTo>
                  <a:lnTo>
                    <a:pt x="28575" y="225678"/>
                  </a:lnTo>
                  <a:lnTo>
                    <a:pt x="35051" y="232155"/>
                  </a:lnTo>
                  <a:lnTo>
                    <a:pt x="50800" y="232155"/>
                  </a:lnTo>
                  <a:lnTo>
                    <a:pt x="57150" y="225678"/>
                  </a:lnTo>
                  <a:lnTo>
                    <a:pt x="57150" y="209930"/>
                  </a:lnTo>
                  <a:lnTo>
                    <a:pt x="50800" y="203580"/>
                  </a:lnTo>
                  <a:close/>
                </a:path>
                <a:path w="3894454" h="346709">
                  <a:moveTo>
                    <a:pt x="50800" y="146303"/>
                  </a:moveTo>
                  <a:lnTo>
                    <a:pt x="35051" y="146303"/>
                  </a:lnTo>
                  <a:lnTo>
                    <a:pt x="28575" y="152780"/>
                  </a:lnTo>
                  <a:lnTo>
                    <a:pt x="28575" y="168528"/>
                  </a:lnTo>
                  <a:lnTo>
                    <a:pt x="35051" y="175005"/>
                  </a:lnTo>
                  <a:lnTo>
                    <a:pt x="50800" y="175005"/>
                  </a:lnTo>
                  <a:lnTo>
                    <a:pt x="57150" y="168528"/>
                  </a:lnTo>
                  <a:lnTo>
                    <a:pt x="57150" y="152780"/>
                  </a:lnTo>
                  <a:lnTo>
                    <a:pt x="50800" y="146303"/>
                  </a:lnTo>
                  <a:close/>
                </a:path>
                <a:path w="3894454" h="346709">
                  <a:moveTo>
                    <a:pt x="50800" y="89153"/>
                  </a:moveTo>
                  <a:lnTo>
                    <a:pt x="35051" y="89153"/>
                  </a:lnTo>
                  <a:lnTo>
                    <a:pt x="28575" y="95503"/>
                  </a:lnTo>
                  <a:lnTo>
                    <a:pt x="28575" y="111378"/>
                  </a:lnTo>
                  <a:lnTo>
                    <a:pt x="35051" y="117728"/>
                  </a:lnTo>
                  <a:lnTo>
                    <a:pt x="50800" y="117728"/>
                  </a:lnTo>
                  <a:lnTo>
                    <a:pt x="57150" y="111378"/>
                  </a:lnTo>
                  <a:lnTo>
                    <a:pt x="57150" y="95503"/>
                  </a:lnTo>
                  <a:lnTo>
                    <a:pt x="50800" y="89153"/>
                  </a:lnTo>
                  <a:close/>
                </a:path>
                <a:path w="3894454" h="346709">
                  <a:moveTo>
                    <a:pt x="50800" y="32003"/>
                  </a:moveTo>
                  <a:lnTo>
                    <a:pt x="35051" y="32003"/>
                  </a:lnTo>
                  <a:lnTo>
                    <a:pt x="28575" y="38353"/>
                  </a:lnTo>
                  <a:lnTo>
                    <a:pt x="28575" y="54228"/>
                  </a:lnTo>
                  <a:lnTo>
                    <a:pt x="35051" y="60578"/>
                  </a:lnTo>
                  <a:lnTo>
                    <a:pt x="50800" y="60578"/>
                  </a:lnTo>
                  <a:lnTo>
                    <a:pt x="57150" y="54228"/>
                  </a:lnTo>
                  <a:lnTo>
                    <a:pt x="57150" y="38353"/>
                  </a:lnTo>
                  <a:lnTo>
                    <a:pt x="50800" y="32003"/>
                  </a:lnTo>
                  <a:close/>
                </a:path>
                <a:path w="3894454" h="346709">
                  <a:moveTo>
                    <a:pt x="76073" y="0"/>
                  </a:moveTo>
                  <a:lnTo>
                    <a:pt x="60198" y="0"/>
                  </a:lnTo>
                  <a:lnTo>
                    <a:pt x="53848" y="6476"/>
                  </a:lnTo>
                  <a:lnTo>
                    <a:pt x="53848" y="22225"/>
                  </a:lnTo>
                  <a:lnTo>
                    <a:pt x="60198" y="28575"/>
                  </a:lnTo>
                  <a:lnTo>
                    <a:pt x="76073" y="28575"/>
                  </a:lnTo>
                  <a:lnTo>
                    <a:pt x="82423" y="22225"/>
                  </a:lnTo>
                  <a:lnTo>
                    <a:pt x="82423" y="6476"/>
                  </a:lnTo>
                  <a:lnTo>
                    <a:pt x="76073" y="0"/>
                  </a:lnTo>
                  <a:close/>
                </a:path>
                <a:path w="3894454" h="346709">
                  <a:moveTo>
                    <a:pt x="133223" y="0"/>
                  </a:moveTo>
                  <a:lnTo>
                    <a:pt x="117475" y="0"/>
                  </a:lnTo>
                  <a:lnTo>
                    <a:pt x="110998" y="6476"/>
                  </a:lnTo>
                  <a:lnTo>
                    <a:pt x="110998" y="22225"/>
                  </a:lnTo>
                  <a:lnTo>
                    <a:pt x="117475" y="28575"/>
                  </a:lnTo>
                  <a:lnTo>
                    <a:pt x="133223" y="28575"/>
                  </a:lnTo>
                  <a:lnTo>
                    <a:pt x="139573" y="22225"/>
                  </a:lnTo>
                  <a:lnTo>
                    <a:pt x="139573" y="6476"/>
                  </a:lnTo>
                  <a:lnTo>
                    <a:pt x="133223" y="0"/>
                  </a:lnTo>
                  <a:close/>
                </a:path>
                <a:path w="3894454" h="346709">
                  <a:moveTo>
                    <a:pt x="190373" y="0"/>
                  </a:moveTo>
                  <a:lnTo>
                    <a:pt x="174625" y="0"/>
                  </a:lnTo>
                  <a:lnTo>
                    <a:pt x="168148" y="6476"/>
                  </a:lnTo>
                  <a:lnTo>
                    <a:pt x="168148" y="22225"/>
                  </a:lnTo>
                  <a:lnTo>
                    <a:pt x="174625" y="28575"/>
                  </a:lnTo>
                  <a:lnTo>
                    <a:pt x="190373" y="28575"/>
                  </a:lnTo>
                  <a:lnTo>
                    <a:pt x="196850" y="22225"/>
                  </a:lnTo>
                  <a:lnTo>
                    <a:pt x="196850" y="6476"/>
                  </a:lnTo>
                  <a:lnTo>
                    <a:pt x="190373" y="0"/>
                  </a:lnTo>
                  <a:close/>
                </a:path>
                <a:path w="3894454" h="346709">
                  <a:moveTo>
                    <a:pt x="247650" y="0"/>
                  </a:moveTo>
                  <a:lnTo>
                    <a:pt x="231775" y="0"/>
                  </a:lnTo>
                  <a:lnTo>
                    <a:pt x="225425" y="6476"/>
                  </a:lnTo>
                  <a:lnTo>
                    <a:pt x="225425" y="22225"/>
                  </a:lnTo>
                  <a:lnTo>
                    <a:pt x="231775" y="28575"/>
                  </a:lnTo>
                  <a:lnTo>
                    <a:pt x="247650" y="28575"/>
                  </a:lnTo>
                  <a:lnTo>
                    <a:pt x="254000" y="22225"/>
                  </a:lnTo>
                  <a:lnTo>
                    <a:pt x="254000" y="6476"/>
                  </a:lnTo>
                  <a:lnTo>
                    <a:pt x="247650" y="0"/>
                  </a:lnTo>
                  <a:close/>
                </a:path>
                <a:path w="3894454" h="346709">
                  <a:moveTo>
                    <a:pt x="304800" y="0"/>
                  </a:moveTo>
                  <a:lnTo>
                    <a:pt x="288925" y="0"/>
                  </a:lnTo>
                  <a:lnTo>
                    <a:pt x="282575" y="6476"/>
                  </a:lnTo>
                  <a:lnTo>
                    <a:pt x="282575" y="22225"/>
                  </a:lnTo>
                  <a:lnTo>
                    <a:pt x="288925" y="28575"/>
                  </a:lnTo>
                  <a:lnTo>
                    <a:pt x="304800" y="28575"/>
                  </a:lnTo>
                  <a:lnTo>
                    <a:pt x="311150" y="22225"/>
                  </a:lnTo>
                  <a:lnTo>
                    <a:pt x="311150" y="6476"/>
                  </a:lnTo>
                  <a:lnTo>
                    <a:pt x="304800" y="0"/>
                  </a:lnTo>
                  <a:close/>
                </a:path>
                <a:path w="3894454" h="346709">
                  <a:moveTo>
                    <a:pt x="361950" y="0"/>
                  </a:moveTo>
                  <a:lnTo>
                    <a:pt x="346075" y="0"/>
                  </a:lnTo>
                  <a:lnTo>
                    <a:pt x="339725" y="6476"/>
                  </a:lnTo>
                  <a:lnTo>
                    <a:pt x="339725" y="22225"/>
                  </a:lnTo>
                  <a:lnTo>
                    <a:pt x="346075" y="28575"/>
                  </a:lnTo>
                  <a:lnTo>
                    <a:pt x="361950" y="28575"/>
                  </a:lnTo>
                  <a:lnTo>
                    <a:pt x="368300" y="22225"/>
                  </a:lnTo>
                  <a:lnTo>
                    <a:pt x="368300" y="6476"/>
                  </a:lnTo>
                  <a:lnTo>
                    <a:pt x="361950" y="0"/>
                  </a:lnTo>
                  <a:close/>
                </a:path>
                <a:path w="3894454" h="346709">
                  <a:moveTo>
                    <a:pt x="419100" y="0"/>
                  </a:moveTo>
                  <a:lnTo>
                    <a:pt x="403351" y="0"/>
                  </a:lnTo>
                  <a:lnTo>
                    <a:pt x="396875" y="6476"/>
                  </a:lnTo>
                  <a:lnTo>
                    <a:pt x="396875" y="22225"/>
                  </a:lnTo>
                  <a:lnTo>
                    <a:pt x="403351" y="28575"/>
                  </a:lnTo>
                  <a:lnTo>
                    <a:pt x="419100" y="28575"/>
                  </a:lnTo>
                  <a:lnTo>
                    <a:pt x="425576" y="22225"/>
                  </a:lnTo>
                  <a:lnTo>
                    <a:pt x="425576" y="6476"/>
                  </a:lnTo>
                  <a:lnTo>
                    <a:pt x="419100" y="0"/>
                  </a:lnTo>
                  <a:close/>
                </a:path>
                <a:path w="3894454" h="346709">
                  <a:moveTo>
                    <a:pt x="476250" y="0"/>
                  </a:moveTo>
                  <a:lnTo>
                    <a:pt x="460501" y="0"/>
                  </a:lnTo>
                  <a:lnTo>
                    <a:pt x="454151" y="6476"/>
                  </a:lnTo>
                  <a:lnTo>
                    <a:pt x="454151" y="22225"/>
                  </a:lnTo>
                  <a:lnTo>
                    <a:pt x="460501" y="28575"/>
                  </a:lnTo>
                  <a:lnTo>
                    <a:pt x="476250" y="28575"/>
                  </a:lnTo>
                  <a:lnTo>
                    <a:pt x="482726" y="22225"/>
                  </a:lnTo>
                  <a:lnTo>
                    <a:pt x="482726" y="6476"/>
                  </a:lnTo>
                  <a:lnTo>
                    <a:pt x="476250" y="0"/>
                  </a:lnTo>
                  <a:close/>
                </a:path>
                <a:path w="3894454" h="346709">
                  <a:moveTo>
                    <a:pt x="533526" y="0"/>
                  </a:moveTo>
                  <a:lnTo>
                    <a:pt x="517651" y="0"/>
                  </a:lnTo>
                  <a:lnTo>
                    <a:pt x="511301" y="6476"/>
                  </a:lnTo>
                  <a:lnTo>
                    <a:pt x="511301" y="22225"/>
                  </a:lnTo>
                  <a:lnTo>
                    <a:pt x="517651" y="28575"/>
                  </a:lnTo>
                  <a:lnTo>
                    <a:pt x="533526" y="28575"/>
                  </a:lnTo>
                  <a:lnTo>
                    <a:pt x="539876" y="22225"/>
                  </a:lnTo>
                  <a:lnTo>
                    <a:pt x="539876" y="6476"/>
                  </a:lnTo>
                  <a:lnTo>
                    <a:pt x="533526" y="0"/>
                  </a:lnTo>
                  <a:close/>
                </a:path>
                <a:path w="3894454" h="346709">
                  <a:moveTo>
                    <a:pt x="590676" y="0"/>
                  </a:moveTo>
                  <a:lnTo>
                    <a:pt x="574801" y="0"/>
                  </a:lnTo>
                  <a:lnTo>
                    <a:pt x="568451" y="6476"/>
                  </a:lnTo>
                  <a:lnTo>
                    <a:pt x="568451" y="22225"/>
                  </a:lnTo>
                  <a:lnTo>
                    <a:pt x="574801" y="28575"/>
                  </a:lnTo>
                  <a:lnTo>
                    <a:pt x="590676" y="28575"/>
                  </a:lnTo>
                  <a:lnTo>
                    <a:pt x="597026" y="22225"/>
                  </a:lnTo>
                  <a:lnTo>
                    <a:pt x="597026" y="6476"/>
                  </a:lnTo>
                  <a:lnTo>
                    <a:pt x="590676" y="0"/>
                  </a:lnTo>
                  <a:close/>
                </a:path>
                <a:path w="3894454" h="346709">
                  <a:moveTo>
                    <a:pt x="647826" y="0"/>
                  </a:moveTo>
                  <a:lnTo>
                    <a:pt x="632078" y="0"/>
                  </a:lnTo>
                  <a:lnTo>
                    <a:pt x="625601" y="6476"/>
                  </a:lnTo>
                  <a:lnTo>
                    <a:pt x="625601" y="22225"/>
                  </a:lnTo>
                  <a:lnTo>
                    <a:pt x="632078" y="28575"/>
                  </a:lnTo>
                  <a:lnTo>
                    <a:pt x="647826" y="28575"/>
                  </a:lnTo>
                  <a:lnTo>
                    <a:pt x="654176" y="22225"/>
                  </a:lnTo>
                  <a:lnTo>
                    <a:pt x="654176" y="6476"/>
                  </a:lnTo>
                  <a:lnTo>
                    <a:pt x="647826" y="0"/>
                  </a:lnTo>
                  <a:close/>
                </a:path>
                <a:path w="3894454" h="346709">
                  <a:moveTo>
                    <a:pt x="704976" y="0"/>
                  </a:moveTo>
                  <a:lnTo>
                    <a:pt x="689228" y="0"/>
                  </a:lnTo>
                  <a:lnTo>
                    <a:pt x="682751" y="6476"/>
                  </a:lnTo>
                  <a:lnTo>
                    <a:pt x="682751" y="22225"/>
                  </a:lnTo>
                  <a:lnTo>
                    <a:pt x="689228" y="28575"/>
                  </a:lnTo>
                  <a:lnTo>
                    <a:pt x="704976" y="28575"/>
                  </a:lnTo>
                  <a:lnTo>
                    <a:pt x="711453" y="22225"/>
                  </a:lnTo>
                  <a:lnTo>
                    <a:pt x="711453" y="6476"/>
                  </a:lnTo>
                  <a:lnTo>
                    <a:pt x="704976" y="0"/>
                  </a:lnTo>
                  <a:close/>
                </a:path>
                <a:path w="3894454" h="346709">
                  <a:moveTo>
                    <a:pt x="762253" y="0"/>
                  </a:moveTo>
                  <a:lnTo>
                    <a:pt x="746378" y="0"/>
                  </a:lnTo>
                  <a:lnTo>
                    <a:pt x="740028" y="6476"/>
                  </a:lnTo>
                  <a:lnTo>
                    <a:pt x="740028" y="22225"/>
                  </a:lnTo>
                  <a:lnTo>
                    <a:pt x="746378" y="28575"/>
                  </a:lnTo>
                  <a:lnTo>
                    <a:pt x="762253" y="28575"/>
                  </a:lnTo>
                  <a:lnTo>
                    <a:pt x="768603" y="22225"/>
                  </a:lnTo>
                  <a:lnTo>
                    <a:pt x="768603" y="6476"/>
                  </a:lnTo>
                  <a:lnTo>
                    <a:pt x="762253" y="0"/>
                  </a:lnTo>
                  <a:close/>
                </a:path>
                <a:path w="3894454" h="346709">
                  <a:moveTo>
                    <a:pt x="819403" y="0"/>
                  </a:moveTo>
                  <a:lnTo>
                    <a:pt x="803528" y="0"/>
                  </a:lnTo>
                  <a:lnTo>
                    <a:pt x="797178" y="6476"/>
                  </a:lnTo>
                  <a:lnTo>
                    <a:pt x="797178" y="22225"/>
                  </a:lnTo>
                  <a:lnTo>
                    <a:pt x="803528" y="28575"/>
                  </a:lnTo>
                  <a:lnTo>
                    <a:pt x="819403" y="28575"/>
                  </a:lnTo>
                  <a:lnTo>
                    <a:pt x="825753" y="22225"/>
                  </a:lnTo>
                  <a:lnTo>
                    <a:pt x="825753" y="6476"/>
                  </a:lnTo>
                  <a:lnTo>
                    <a:pt x="819403" y="0"/>
                  </a:lnTo>
                  <a:close/>
                </a:path>
                <a:path w="3894454" h="346709">
                  <a:moveTo>
                    <a:pt x="876553" y="0"/>
                  </a:moveTo>
                  <a:lnTo>
                    <a:pt x="860805" y="0"/>
                  </a:lnTo>
                  <a:lnTo>
                    <a:pt x="854328" y="6476"/>
                  </a:lnTo>
                  <a:lnTo>
                    <a:pt x="854328" y="22225"/>
                  </a:lnTo>
                  <a:lnTo>
                    <a:pt x="860805" y="28575"/>
                  </a:lnTo>
                  <a:lnTo>
                    <a:pt x="876553" y="28575"/>
                  </a:lnTo>
                  <a:lnTo>
                    <a:pt x="882903" y="22225"/>
                  </a:lnTo>
                  <a:lnTo>
                    <a:pt x="882903" y="6476"/>
                  </a:lnTo>
                  <a:lnTo>
                    <a:pt x="876553" y="0"/>
                  </a:lnTo>
                  <a:close/>
                </a:path>
                <a:path w="3894454" h="346709">
                  <a:moveTo>
                    <a:pt x="933703" y="0"/>
                  </a:moveTo>
                  <a:lnTo>
                    <a:pt x="917955" y="0"/>
                  </a:lnTo>
                  <a:lnTo>
                    <a:pt x="911478" y="6476"/>
                  </a:lnTo>
                  <a:lnTo>
                    <a:pt x="911478" y="22225"/>
                  </a:lnTo>
                  <a:lnTo>
                    <a:pt x="917955" y="28575"/>
                  </a:lnTo>
                  <a:lnTo>
                    <a:pt x="933703" y="28575"/>
                  </a:lnTo>
                  <a:lnTo>
                    <a:pt x="940180" y="22225"/>
                  </a:lnTo>
                  <a:lnTo>
                    <a:pt x="940180" y="6476"/>
                  </a:lnTo>
                  <a:lnTo>
                    <a:pt x="933703" y="0"/>
                  </a:lnTo>
                  <a:close/>
                </a:path>
                <a:path w="3894454" h="346709">
                  <a:moveTo>
                    <a:pt x="990853" y="0"/>
                  </a:moveTo>
                  <a:lnTo>
                    <a:pt x="975105" y="0"/>
                  </a:lnTo>
                  <a:lnTo>
                    <a:pt x="968755" y="6476"/>
                  </a:lnTo>
                  <a:lnTo>
                    <a:pt x="968755" y="22225"/>
                  </a:lnTo>
                  <a:lnTo>
                    <a:pt x="975105" y="28575"/>
                  </a:lnTo>
                  <a:lnTo>
                    <a:pt x="990853" y="28575"/>
                  </a:lnTo>
                  <a:lnTo>
                    <a:pt x="997330" y="22225"/>
                  </a:lnTo>
                  <a:lnTo>
                    <a:pt x="997330" y="6476"/>
                  </a:lnTo>
                  <a:lnTo>
                    <a:pt x="990853" y="0"/>
                  </a:lnTo>
                  <a:close/>
                </a:path>
                <a:path w="3894454" h="346709">
                  <a:moveTo>
                    <a:pt x="1048130" y="0"/>
                  </a:moveTo>
                  <a:lnTo>
                    <a:pt x="1032255" y="0"/>
                  </a:lnTo>
                  <a:lnTo>
                    <a:pt x="1025905" y="6476"/>
                  </a:lnTo>
                  <a:lnTo>
                    <a:pt x="1025905" y="22225"/>
                  </a:lnTo>
                  <a:lnTo>
                    <a:pt x="1032255" y="28575"/>
                  </a:lnTo>
                  <a:lnTo>
                    <a:pt x="1048130" y="28575"/>
                  </a:lnTo>
                  <a:lnTo>
                    <a:pt x="1054480" y="22225"/>
                  </a:lnTo>
                  <a:lnTo>
                    <a:pt x="1054480" y="6476"/>
                  </a:lnTo>
                  <a:lnTo>
                    <a:pt x="1048130" y="0"/>
                  </a:lnTo>
                  <a:close/>
                </a:path>
                <a:path w="3894454" h="346709">
                  <a:moveTo>
                    <a:pt x="1105280" y="0"/>
                  </a:moveTo>
                  <a:lnTo>
                    <a:pt x="1089405" y="0"/>
                  </a:lnTo>
                  <a:lnTo>
                    <a:pt x="1083055" y="6476"/>
                  </a:lnTo>
                  <a:lnTo>
                    <a:pt x="1083055" y="22225"/>
                  </a:lnTo>
                  <a:lnTo>
                    <a:pt x="1089405" y="28575"/>
                  </a:lnTo>
                  <a:lnTo>
                    <a:pt x="1105280" y="28575"/>
                  </a:lnTo>
                  <a:lnTo>
                    <a:pt x="1111630" y="22225"/>
                  </a:lnTo>
                  <a:lnTo>
                    <a:pt x="1111630" y="6476"/>
                  </a:lnTo>
                  <a:lnTo>
                    <a:pt x="1105280" y="0"/>
                  </a:lnTo>
                  <a:close/>
                </a:path>
                <a:path w="3894454" h="346709">
                  <a:moveTo>
                    <a:pt x="1162430" y="0"/>
                  </a:moveTo>
                  <a:lnTo>
                    <a:pt x="1146683" y="0"/>
                  </a:lnTo>
                  <a:lnTo>
                    <a:pt x="1140205" y="6476"/>
                  </a:lnTo>
                  <a:lnTo>
                    <a:pt x="1140205" y="22225"/>
                  </a:lnTo>
                  <a:lnTo>
                    <a:pt x="1146683" y="28575"/>
                  </a:lnTo>
                  <a:lnTo>
                    <a:pt x="1162430" y="28575"/>
                  </a:lnTo>
                  <a:lnTo>
                    <a:pt x="1168780" y="22225"/>
                  </a:lnTo>
                  <a:lnTo>
                    <a:pt x="1168780" y="6476"/>
                  </a:lnTo>
                  <a:lnTo>
                    <a:pt x="1162430" y="0"/>
                  </a:lnTo>
                  <a:close/>
                </a:path>
                <a:path w="3894454" h="346709">
                  <a:moveTo>
                    <a:pt x="1219580" y="0"/>
                  </a:moveTo>
                  <a:lnTo>
                    <a:pt x="1203833" y="0"/>
                  </a:lnTo>
                  <a:lnTo>
                    <a:pt x="1197355" y="6476"/>
                  </a:lnTo>
                  <a:lnTo>
                    <a:pt x="1197355" y="22225"/>
                  </a:lnTo>
                  <a:lnTo>
                    <a:pt x="1203833" y="28575"/>
                  </a:lnTo>
                  <a:lnTo>
                    <a:pt x="1219580" y="28575"/>
                  </a:lnTo>
                  <a:lnTo>
                    <a:pt x="1226058" y="22225"/>
                  </a:lnTo>
                  <a:lnTo>
                    <a:pt x="1226058" y="6476"/>
                  </a:lnTo>
                  <a:lnTo>
                    <a:pt x="1219580" y="0"/>
                  </a:lnTo>
                  <a:close/>
                </a:path>
                <a:path w="3894454" h="346709">
                  <a:moveTo>
                    <a:pt x="1276858" y="0"/>
                  </a:moveTo>
                  <a:lnTo>
                    <a:pt x="1260983" y="0"/>
                  </a:lnTo>
                  <a:lnTo>
                    <a:pt x="1254633" y="6476"/>
                  </a:lnTo>
                  <a:lnTo>
                    <a:pt x="1254633" y="22225"/>
                  </a:lnTo>
                  <a:lnTo>
                    <a:pt x="1260983" y="28575"/>
                  </a:lnTo>
                  <a:lnTo>
                    <a:pt x="1276858" y="28575"/>
                  </a:lnTo>
                  <a:lnTo>
                    <a:pt x="1283208" y="22225"/>
                  </a:lnTo>
                  <a:lnTo>
                    <a:pt x="1283208" y="6476"/>
                  </a:lnTo>
                  <a:lnTo>
                    <a:pt x="1276858" y="0"/>
                  </a:lnTo>
                  <a:close/>
                </a:path>
                <a:path w="3894454" h="346709">
                  <a:moveTo>
                    <a:pt x="1334008" y="0"/>
                  </a:moveTo>
                  <a:lnTo>
                    <a:pt x="1318133" y="0"/>
                  </a:lnTo>
                  <a:lnTo>
                    <a:pt x="1311783" y="6476"/>
                  </a:lnTo>
                  <a:lnTo>
                    <a:pt x="1311783" y="22225"/>
                  </a:lnTo>
                  <a:lnTo>
                    <a:pt x="1318133" y="28575"/>
                  </a:lnTo>
                  <a:lnTo>
                    <a:pt x="1334008" y="28575"/>
                  </a:lnTo>
                  <a:lnTo>
                    <a:pt x="1340358" y="22225"/>
                  </a:lnTo>
                  <a:lnTo>
                    <a:pt x="1340358" y="6476"/>
                  </a:lnTo>
                  <a:lnTo>
                    <a:pt x="1334008" y="0"/>
                  </a:lnTo>
                  <a:close/>
                </a:path>
                <a:path w="3894454" h="346709">
                  <a:moveTo>
                    <a:pt x="1391158" y="0"/>
                  </a:moveTo>
                  <a:lnTo>
                    <a:pt x="1375410" y="0"/>
                  </a:lnTo>
                  <a:lnTo>
                    <a:pt x="1368933" y="6476"/>
                  </a:lnTo>
                  <a:lnTo>
                    <a:pt x="1368933" y="22225"/>
                  </a:lnTo>
                  <a:lnTo>
                    <a:pt x="1375410" y="28575"/>
                  </a:lnTo>
                  <a:lnTo>
                    <a:pt x="1391158" y="28575"/>
                  </a:lnTo>
                  <a:lnTo>
                    <a:pt x="1397508" y="22225"/>
                  </a:lnTo>
                  <a:lnTo>
                    <a:pt x="1397508" y="6476"/>
                  </a:lnTo>
                  <a:lnTo>
                    <a:pt x="1391158" y="0"/>
                  </a:lnTo>
                  <a:close/>
                </a:path>
                <a:path w="3894454" h="346709">
                  <a:moveTo>
                    <a:pt x="1448308" y="0"/>
                  </a:moveTo>
                  <a:lnTo>
                    <a:pt x="1432560" y="0"/>
                  </a:lnTo>
                  <a:lnTo>
                    <a:pt x="1426083" y="6476"/>
                  </a:lnTo>
                  <a:lnTo>
                    <a:pt x="1426083" y="22225"/>
                  </a:lnTo>
                  <a:lnTo>
                    <a:pt x="1432560" y="28575"/>
                  </a:lnTo>
                  <a:lnTo>
                    <a:pt x="1448308" y="28575"/>
                  </a:lnTo>
                  <a:lnTo>
                    <a:pt x="1454785" y="22225"/>
                  </a:lnTo>
                  <a:lnTo>
                    <a:pt x="1454785" y="6476"/>
                  </a:lnTo>
                  <a:lnTo>
                    <a:pt x="1448308" y="0"/>
                  </a:lnTo>
                  <a:close/>
                </a:path>
                <a:path w="3894454" h="346709">
                  <a:moveTo>
                    <a:pt x="1505458" y="0"/>
                  </a:moveTo>
                  <a:lnTo>
                    <a:pt x="1489710" y="0"/>
                  </a:lnTo>
                  <a:lnTo>
                    <a:pt x="1483360" y="6476"/>
                  </a:lnTo>
                  <a:lnTo>
                    <a:pt x="1483360" y="22225"/>
                  </a:lnTo>
                  <a:lnTo>
                    <a:pt x="1489710" y="28575"/>
                  </a:lnTo>
                  <a:lnTo>
                    <a:pt x="1505458" y="28575"/>
                  </a:lnTo>
                  <a:lnTo>
                    <a:pt x="1511935" y="22225"/>
                  </a:lnTo>
                  <a:lnTo>
                    <a:pt x="1511935" y="6476"/>
                  </a:lnTo>
                  <a:lnTo>
                    <a:pt x="1505458" y="0"/>
                  </a:lnTo>
                  <a:close/>
                </a:path>
                <a:path w="3894454" h="346709">
                  <a:moveTo>
                    <a:pt x="1562735" y="0"/>
                  </a:moveTo>
                  <a:lnTo>
                    <a:pt x="1546860" y="0"/>
                  </a:lnTo>
                  <a:lnTo>
                    <a:pt x="1540510" y="6476"/>
                  </a:lnTo>
                  <a:lnTo>
                    <a:pt x="1540510" y="22225"/>
                  </a:lnTo>
                  <a:lnTo>
                    <a:pt x="1546860" y="28575"/>
                  </a:lnTo>
                  <a:lnTo>
                    <a:pt x="1562735" y="28575"/>
                  </a:lnTo>
                  <a:lnTo>
                    <a:pt x="1569085" y="22225"/>
                  </a:lnTo>
                  <a:lnTo>
                    <a:pt x="1569085" y="6476"/>
                  </a:lnTo>
                  <a:lnTo>
                    <a:pt x="1562735" y="0"/>
                  </a:lnTo>
                  <a:close/>
                </a:path>
                <a:path w="3894454" h="346709">
                  <a:moveTo>
                    <a:pt x="1619885" y="0"/>
                  </a:moveTo>
                  <a:lnTo>
                    <a:pt x="1604010" y="0"/>
                  </a:lnTo>
                  <a:lnTo>
                    <a:pt x="1597660" y="6476"/>
                  </a:lnTo>
                  <a:lnTo>
                    <a:pt x="1597660" y="22225"/>
                  </a:lnTo>
                  <a:lnTo>
                    <a:pt x="1604010" y="28575"/>
                  </a:lnTo>
                  <a:lnTo>
                    <a:pt x="1619885" y="28575"/>
                  </a:lnTo>
                  <a:lnTo>
                    <a:pt x="1626235" y="22225"/>
                  </a:lnTo>
                  <a:lnTo>
                    <a:pt x="1626235" y="6476"/>
                  </a:lnTo>
                  <a:lnTo>
                    <a:pt x="1619885" y="0"/>
                  </a:lnTo>
                  <a:close/>
                </a:path>
                <a:path w="3894454" h="346709">
                  <a:moveTo>
                    <a:pt x="1677035" y="0"/>
                  </a:moveTo>
                  <a:lnTo>
                    <a:pt x="1661287" y="0"/>
                  </a:lnTo>
                  <a:lnTo>
                    <a:pt x="1654810" y="6476"/>
                  </a:lnTo>
                  <a:lnTo>
                    <a:pt x="1654810" y="22225"/>
                  </a:lnTo>
                  <a:lnTo>
                    <a:pt x="1661287" y="28575"/>
                  </a:lnTo>
                  <a:lnTo>
                    <a:pt x="1677035" y="28575"/>
                  </a:lnTo>
                  <a:lnTo>
                    <a:pt x="1683512" y="22225"/>
                  </a:lnTo>
                  <a:lnTo>
                    <a:pt x="1683512" y="6476"/>
                  </a:lnTo>
                  <a:lnTo>
                    <a:pt x="1677035" y="0"/>
                  </a:lnTo>
                  <a:close/>
                </a:path>
                <a:path w="3894454" h="346709">
                  <a:moveTo>
                    <a:pt x="1734185" y="0"/>
                  </a:moveTo>
                  <a:lnTo>
                    <a:pt x="1718437" y="0"/>
                  </a:lnTo>
                  <a:lnTo>
                    <a:pt x="1712087" y="6476"/>
                  </a:lnTo>
                  <a:lnTo>
                    <a:pt x="1712087" y="22225"/>
                  </a:lnTo>
                  <a:lnTo>
                    <a:pt x="1718437" y="28575"/>
                  </a:lnTo>
                  <a:lnTo>
                    <a:pt x="1734185" y="28575"/>
                  </a:lnTo>
                  <a:lnTo>
                    <a:pt x="1740662" y="22225"/>
                  </a:lnTo>
                  <a:lnTo>
                    <a:pt x="1740662" y="6476"/>
                  </a:lnTo>
                  <a:lnTo>
                    <a:pt x="1734185" y="0"/>
                  </a:lnTo>
                  <a:close/>
                </a:path>
                <a:path w="3894454" h="346709">
                  <a:moveTo>
                    <a:pt x="1791462" y="0"/>
                  </a:moveTo>
                  <a:lnTo>
                    <a:pt x="1775587" y="0"/>
                  </a:lnTo>
                  <a:lnTo>
                    <a:pt x="1769237" y="6476"/>
                  </a:lnTo>
                  <a:lnTo>
                    <a:pt x="1769237" y="22225"/>
                  </a:lnTo>
                  <a:lnTo>
                    <a:pt x="1775587" y="28575"/>
                  </a:lnTo>
                  <a:lnTo>
                    <a:pt x="1791462" y="28575"/>
                  </a:lnTo>
                  <a:lnTo>
                    <a:pt x="1797812" y="22225"/>
                  </a:lnTo>
                  <a:lnTo>
                    <a:pt x="1797812" y="6476"/>
                  </a:lnTo>
                  <a:lnTo>
                    <a:pt x="1791462" y="0"/>
                  </a:lnTo>
                  <a:close/>
                </a:path>
                <a:path w="3894454" h="346709">
                  <a:moveTo>
                    <a:pt x="1848612" y="0"/>
                  </a:moveTo>
                  <a:lnTo>
                    <a:pt x="1832737" y="0"/>
                  </a:lnTo>
                  <a:lnTo>
                    <a:pt x="1826387" y="6476"/>
                  </a:lnTo>
                  <a:lnTo>
                    <a:pt x="1826387" y="22225"/>
                  </a:lnTo>
                  <a:lnTo>
                    <a:pt x="1832737" y="28575"/>
                  </a:lnTo>
                  <a:lnTo>
                    <a:pt x="1848612" y="28575"/>
                  </a:lnTo>
                  <a:lnTo>
                    <a:pt x="1854962" y="22225"/>
                  </a:lnTo>
                  <a:lnTo>
                    <a:pt x="1854962" y="6476"/>
                  </a:lnTo>
                  <a:lnTo>
                    <a:pt x="1848612" y="0"/>
                  </a:lnTo>
                  <a:close/>
                </a:path>
                <a:path w="3894454" h="346709">
                  <a:moveTo>
                    <a:pt x="1905762" y="0"/>
                  </a:moveTo>
                  <a:lnTo>
                    <a:pt x="1890014" y="0"/>
                  </a:lnTo>
                  <a:lnTo>
                    <a:pt x="1883537" y="6476"/>
                  </a:lnTo>
                  <a:lnTo>
                    <a:pt x="1883537" y="22225"/>
                  </a:lnTo>
                  <a:lnTo>
                    <a:pt x="1890014" y="28575"/>
                  </a:lnTo>
                  <a:lnTo>
                    <a:pt x="1905762" y="28575"/>
                  </a:lnTo>
                  <a:lnTo>
                    <a:pt x="1912112" y="22225"/>
                  </a:lnTo>
                  <a:lnTo>
                    <a:pt x="1912112" y="6476"/>
                  </a:lnTo>
                  <a:lnTo>
                    <a:pt x="1905762" y="0"/>
                  </a:lnTo>
                  <a:close/>
                </a:path>
                <a:path w="3894454" h="346709">
                  <a:moveTo>
                    <a:pt x="1962912" y="0"/>
                  </a:moveTo>
                  <a:lnTo>
                    <a:pt x="1947164" y="0"/>
                  </a:lnTo>
                  <a:lnTo>
                    <a:pt x="1940687" y="6476"/>
                  </a:lnTo>
                  <a:lnTo>
                    <a:pt x="1940687" y="22225"/>
                  </a:lnTo>
                  <a:lnTo>
                    <a:pt x="1947164" y="28575"/>
                  </a:lnTo>
                  <a:lnTo>
                    <a:pt x="1962912" y="28575"/>
                  </a:lnTo>
                  <a:lnTo>
                    <a:pt x="1969389" y="22225"/>
                  </a:lnTo>
                  <a:lnTo>
                    <a:pt x="1969389" y="6476"/>
                  </a:lnTo>
                  <a:lnTo>
                    <a:pt x="1962912" y="0"/>
                  </a:lnTo>
                  <a:close/>
                </a:path>
                <a:path w="3894454" h="346709">
                  <a:moveTo>
                    <a:pt x="2020189" y="0"/>
                  </a:moveTo>
                  <a:lnTo>
                    <a:pt x="2004314" y="0"/>
                  </a:lnTo>
                  <a:lnTo>
                    <a:pt x="1997964" y="6476"/>
                  </a:lnTo>
                  <a:lnTo>
                    <a:pt x="1997964" y="22225"/>
                  </a:lnTo>
                  <a:lnTo>
                    <a:pt x="2004314" y="28575"/>
                  </a:lnTo>
                  <a:lnTo>
                    <a:pt x="2020189" y="28575"/>
                  </a:lnTo>
                  <a:lnTo>
                    <a:pt x="2026539" y="22225"/>
                  </a:lnTo>
                  <a:lnTo>
                    <a:pt x="2026539" y="6476"/>
                  </a:lnTo>
                  <a:lnTo>
                    <a:pt x="2020189" y="0"/>
                  </a:lnTo>
                  <a:close/>
                </a:path>
                <a:path w="3894454" h="346709">
                  <a:moveTo>
                    <a:pt x="2077339" y="0"/>
                  </a:moveTo>
                  <a:lnTo>
                    <a:pt x="2061464" y="0"/>
                  </a:lnTo>
                  <a:lnTo>
                    <a:pt x="2055114" y="6476"/>
                  </a:lnTo>
                  <a:lnTo>
                    <a:pt x="2055114" y="22225"/>
                  </a:lnTo>
                  <a:lnTo>
                    <a:pt x="2061464" y="28575"/>
                  </a:lnTo>
                  <a:lnTo>
                    <a:pt x="2077339" y="28575"/>
                  </a:lnTo>
                  <a:lnTo>
                    <a:pt x="2083689" y="22225"/>
                  </a:lnTo>
                  <a:lnTo>
                    <a:pt x="2083689" y="6476"/>
                  </a:lnTo>
                  <a:lnTo>
                    <a:pt x="2077339" y="0"/>
                  </a:lnTo>
                  <a:close/>
                </a:path>
                <a:path w="3894454" h="346709">
                  <a:moveTo>
                    <a:pt x="2134489" y="0"/>
                  </a:moveTo>
                  <a:lnTo>
                    <a:pt x="2118614" y="0"/>
                  </a:lnTo>
                  <a:lnTo>
                    <a:pt x="2112264" y="6476"/>
                  </a:lnTo>
                  <a:lnTo>
                    <a:pt x="2112264" y="22225"/>
                  </a:lnTo>
                  <a:lnTo>
                    <a:pt x="2118614" y="28575"/>
                  </a:lnTo>
                  <a:lnTo>
                    <a:pt x="2134489" y="28575"/>
                  </a:lnTo>
                  <a:lnTo>
                    <a:pt x="2140839" y="22225"/>
                  </a:lnTo>
                  <a:lnTo>
                    <a:pt x="2140839" y="6476"/>
                  </a:lnTo>
                  <a:lnTo>
                    <a:pt x="2134489" y="0"/>
                  </a:lnTo>
                  <a:close/>
                </a:path>
                <a:path w="3894454" h="346709">
                  <a:moveTo>
                    <a:pt x="2191639" y="0"/>
                  </a:moveTo>
                  <a:lnTo>
                    <a:pt x="2175891" y="0"/>
                  </a:lnTo>
                  <a:lnTo>
                    <a:pt x="2169414" y="6476"/>
                  </a:lnTo>
                  <a:lnTo>
                    <a:pt x="2169414" y="22225"/>
                  </a:lnTo>
                  <a:lnTo>
                    <a:pt x="2175891" y="28575"/>
                  </a:lnTo>
                  <a:lnTo>
                    <a:pt x="2191639" y="28575"/>
                  </a:lnTo>
                  <a:lnTo>
                    <a:pt x="2198116" y="22225"/>
                  </a:lnTo>
                  <a:lnTo>
                    <a:pt x="2198116" y="6476"/>
                  </a:lnTo>
                  <a:lnTo>
                    <a:pt x="2191639" y="0"/>
                  </a:lnTo>
                  <a:close/>
                </a:path>
                <a:path w="3894454" h="346709">
                  <a:moveTo>
                    <a:pt x="2248789" y="0"/>
                  </a:moveTo>
                  <a:lnTo>
                    <a:pt x="2233041" y="0"/>
                  </a:lnTo>
                  <a:lnTo>
                    <a:pt x="2226691" y="6476"/>
                  </a:lnTo>
                  <a:lnTo>
                    <a:pt x="2226691" y="22225"/>
                  </a:lnTo>
                  <a:lnTo>
                    <a:pt x="2233041" y="28575"/>
                  </a:lnTo>
                  <a:lnTo>
                    <a:pt x="2248789" y="28575"/>
                  </a:lnTo>
                  <a:lnTo>
                    <a:pt x="2255266" y="22225"/>
                  </a:lnTo>
                  <a:lnTo>
                    <a:pt x="2255266" y="6476"/>
                  </a:lnTo>
                  <a:lnTo>
                    <a:pt x="2248789" y="0"/>
                  </a:lnTo>
                  <a:close/>
                </a:path>
                <a:path w="3894454" h="346709">
                  <a:moveTo>
                    <a:pt x="2306066" y="0"/>
                  </a:moveTo>
                  <a:lnTo>
                    <a:pt x="2290191" y="0"/>
                  </a:lnTo>
                  <a:lnTo>
                    <a:pt x="2283841" y="6476"/>
                  </a:lnTo>
                  <a:lnTo>
                    <a:pt x="2283841" y="22225"/>
                  </a:lnTo>
                  <a:lnTo>
                    <a:pt x="2290191" y="28575"/>
                  </a:lnTo>
                  <a:lnTo>
                    <a:pt x="2306066" y="28575"/>
                  </a:lnTo>
                  <a:lnTo>
                    <a:pt x="2312416" y="22225"/>
                  </a:lnTo>
                  <a:lnTo>
                    <a:pt x="2312416" y="6476"/>
                  </a:lnTo>
                  <a:lnTo>
                    <a:pt x="2306066" y="0"/>
                  </a:lnTo>
                  <a:close/>
                </a:path>
                <a:path w="3894454" h="346709">
                  <a:moveTo>
                    <a:pt x="2363216" y="0"/>
                  </a:moveTo>
                  <a:lnTo>
                    <a:pt x="2347341" y="0"/>
                  </a:lnTo>
                  <a:lnTo>
                    <a:pt x="2340991" y="6476"/>
                  </a:lnTo>
                  <a:lnTo>
                    <a:pt x="2340991" y="22225"/>
                  </a:lnTo>
                  <a:lnTo>
                    <a:pt x="2347341" y="28575"/>
                  </a:lnTo>
                  <a:lnTo>
                    <a:pt x="2363216" y="28575"/>
                  </a:lnTo>
                  <a:lnTo>
                    <a:pt x="2369566" y="22225"/>
                  </a:lnTo>
                  <a:lnTo>
                    <a:pt x="2369566" y="6476"/>
                  </a:lnTo>
                  <a:lnTo>
                    <a:pt x="2363216" y="0"/>
                  </a:lnTo>
                  <a:close/>
                </a:path>
                <a:path w="3894454" h="346709">
                  <a:moveTo>
                    <a:pt x="2420366" y="0"/>
                  </a:moveTo>
                  <a:lnTo>
                    <a:pt x="2404618" y="0"/>
                  </a:lnTo>
                  <a:lnTo>
                    <a:pt x="2398141" y="6476"/>
                  </a:lnTo>
                  <a:lnTo>
                    <a:pt x="2398141" y="22225"/>
                  </a:lnTo>
                  <a:lnTo>
                    <a:pt x="2404618" y="28575"/>
                  </a:lnTo>
                  <a:lnTo>
                    <a:pt x="2420366" y="28575"/>
                  </a:lnTo>
                  <a:lnTo>
                    <a:pt x="2426716" y="22225"/>
                  </a:lnTo>
                  <a:lnTo>
                    <a:pt x="2426716" y="6476"/>
                  </a:lnTo>
                  <a:lnTo>
                    <a:pt x="2420366" y="0"/>
                  </a:lnTo>
                  <a:close/>
                </a:path>
                <a:path w="3894454" h="346709">
                  <a:moveTo>
                    <a:pt x="2477516" y="0"/>
                  </a:moveTo>
                  <a:lnTo>
                    <a:pt x="2461768" y="0"/>
                  </a:lnTo>
                  <a:lnTo>
                    <a:pt x="2455291" y="6476"/>
                  </a:lnTo>
                  <a:lnTo>
                    <a:pt x="2455291" y="22225"/>
                  </a:lnTo>
                  <a:lnTo>
                    <a:pt x="2461768" y="28575"/>
                  </a:lnTo>
                  <a:lnTo>
                    <a:pt x="2477516" y="28575"/>
                  </a:lnTo>
                  <a:lnTo>
                    <a:pt x="2483993" y="22225"/>
                  </a:lnTo>
                  <a:lnTo>
                    <a:pt x="2483993" y="6476"/>
                  </a:lnTo>
                  <a:lnTo>
                    <a:pt x="2477516" y="0"/>
                  </a:lnTo>
                  <a:close/>
                </a:path>
                <a:path w="3894454" h="346709">
                  <a:moveTo>
                    <a:pt x="2534793" y="0"/>
                  </a:moveTo>
                  <a:lnTo>
                    <a:pt x="2518918" y="0"/>
                  </a:lnTo>
                  <a:lnTo>
                    <a:pt x="2512568" y="6476"/>
                  </a:lnTo>
                  <a:lnTo>
                    <a:pt x="2512568" y="22225"/>
                  </a:lnTo>
                  <a:lnTo>
                    <a:pt x="2518918" y="28575"/>
                  </a:lnTo>
                  <a:lnTo>
                    <a:pt x="2534793" y="28575"/>
                  </a:lnTo>
                  <a:lnTo>
                    <a:pt x="2541143" y="22225"/>
                  </a:lnTo>
                  <a:lnTo>
                    <a:pt x="2541143" y="6476"/>
                  </a:lnTo>
                  <a:lnTo>
                    <a:pt x="2534793" y="0"/>
                  </a:lnTo>
                  <a:close/>
                </a:path>
                <a:path w="3894454" h="346709">
                  <a:moveTo>
                    <a:pt x="2591943" y="0"/>
                  </a:moveTo>
                  <a:lnTo>
                    <a:pt x="2576068" y="0"/>
                  </a:lnTo>
                  <a:lnTo>
                    <a:pt x="2569718" y="6476"/>
                  </a:lnTo>
                  <a:lnTo>
                    <a:pt x="2569718" y="22225"/>
                  </a:lnTo>
                  <a:lnTo>
                    <a:pt x="2576068" y="28575"/>
                  </a:lnTo>
                  <a:lnTo>
                    <a:pt x="2591943" y="28575"/>
                  </a:lnTo>
                  <a:lnTo>
                    <a:pt x="2598293" y="22225"/>
                  </a:lnTo>
                  <a:lnTo>
                    <a:pt x="2598293" y="6476"/>
                  </a:lnTo>
                  <a:lnTo>
                    <a:pt x="2591943" y="0"/>
                  </a:lnTo>
                  <a:close/>
                </a:path>
                <a:path w="3894454" h="346709">
                  <a:moveTo>
                    <a:pt x="2649093" y="0"/>
                  </a:moveTo>
                  <a:lnTo>
                    <a:pt x="2633218" y="0"/>
                  </a:lnTo>
                  <a:lnTo>
                    <a:pt x="2626868" y="6476"/>
                  </a:lnTo>
                  <a:lnTo>
                    <a:pt x="2626868" y="22225"/>
                  </a:lnTo>
                  <a:lnTo>
                    <a:pt x="2633218" y="28575"/>
                  </a:lnTo>
                  <a:lnTo>
                    <a:pt x="2649093" y="28575"/>
                  </a:lnTo>
                  <a:lnTo>
                    <a:pt x="2655443" y="22225"/>
                  </a:lnTo>
                  <a:lnTo>
                    <a:pt x="2655443" y="6476"/>
                  </a:lnTo>
                  <a:lnTo>
                    <a:pt x="2649093" y="0"/>
                  </a:lnTo>
                  <a:close/>
                </a:path>
                <a:path w="3894454" h="346709">
                  <a:moveTo>
                    <a:pt x="2706243" y="0"/>
                  </a:moveTo>
                  <a:lnTo>
                    <a:pt x="2690495" y="0"/>
                  </a:lnTo>
                  <a:lnTo>
                    <a:pt x="2684018" y="6476"/>
                  </a:lnTo>
                  <a:lnTo>
                    <a:pt x="2684018" y="22225"/>
                  </a:lnTo>
                  <a:lnTo>
                    <a:pt x="2690495" y="28575"/>
                  </a:lnTo>
                  <a:lnTo>
                    <a:pt x="2706243" y="28575"/>
                  </a:lnTo>
                  <a:lnTo>
                    <a:pt x="2712720" y="22225"/>
                  </a:lnTo>
                  <a:lnTo>
                    <a:pt x="2712720" y="6476"/>
                  </a:lnTo>
                  <a:lnTo>
                    <a:pt x="2706243" y="0"/>
                  </a:lnTo>
                  <a:close/>
                </a:path>
                <a:path w="3894454" h="346709">
                  <a:moveTo>
                    <a:pt x="2763393" y="0"/>
                  </a:moveTo>
                  <a:lnTo>
                    <a:pt x="2747645" y="0"/>
                  </a:lnTo>
                  <a:lnTo>
                    <a:pt x="2741295" y="6476"/>
                  </a:lnTo>
                  <a:lnTo>
                    <a:pt x="2741295" y="22225"/>
                  </a:lnTo>
                  <a:lnTo>
                    <a:pt x="2747645" y="28575"/>
                  </a:lnTo>
                  <a:lnTo>
                    <a:pt x="2763393" y="28575"/>
                  </a:lnTo>
                  <a:lnTo>
                    <a:pt x="2769870" y="22225"/>
                  </a:lnTo>
                  <a:lnTo>
                    <a:pt x="2769870" y="6476"/>
                  </a:lnTo>
                  <a:lnTo>
                    <a:pt x="2763393" y="0"/>
                  </a:lnTo>
                  <a:close/>
                </a:path>
                <a:path w="3894454" h="346709">
                  <a:moveTo>
                    <a:pt x="2820670" y="0"/>
                  </a:moveTo>
                  <a:lnTo>
                    <a:pt x="2804795" y="0"/>
                  </a:lnTo>
                  <a:lnTo>
                    <a:pt x="2798445" y="6476"/>
                  </a:lnTo>
                  <a:lnTo>
                    <a:pt x="2798445" y="22225"/>
                  </a:lnTo>
                  <a:lnTo>
                    <a:pt x="2804795" y="28575"/>
                  </a:lnTo>
                  <a:lnTo>
                    <a:pt x="2820670" y="28575"/>
                  </a:lnTo>
                  <a:lnTo>
                    <a:pt x="2827020" y="22225"/>
                  </a:lnTo>
                  <a:lnTo>
                    <a:pt x="2827020" y="6476"/>
                  </a:lnTo>
                  <a:lnTo>
                    <a:pt x="2820670" y="0"/>
                  </a:lnTo>
                  <a:close/>
                </a:path>
                <a:path w="3894454" h="346709">
                  <a:moveTo>
                    <a:pt x="2877820" y="0"/>
                  </a:moveTo>
                  <a:lnTo>
                    <a:pt x="2861945" y="0"/>
                  </a:lnTo>
                  <a:lnTo>
                    <a:pt x="2855595" y="6476"/>
                  </a:lnTo>
                  <a:lnTo>
                    <a:pt x="2855595" y="22225"/>
                  </a:lnTo>
                  <a:lnTo>
                    <a:pt x="2861945" y="28575"/>
                  </a:lnTo>
                  <a:lnTo>
                    <a:pt x="2877820" y="28575"/>
                  </a:lnTo>
                  <a:lnTo>
                    <a:pt x="2884170" y="22225"/>
                  </a:lnTo>
                  <a:lnTo>
                    <a:pt x="2884170" y="6476"/>
                  </a:lnTo>
                  <a:lnTo>
                    <a:pt x="2877820" y="0"/>
                  </a:lnTo>
                  <a:close/>
                </a:path>
                <a:path w="3894454" h="346709">
                  <a:moveTo>
                    <a:pt x="2934970" y="0"/>
                  </a:moveTo>
                  <a:lnTo>
                    <a:pt x="2919222" y="0"/>
                  </a:lnTo>
                  <a:lnTo>
                    <a:pt x="2912745" y="6476"/>
                  </a:lnTo>
                  <a:lnTo>
                    <a:pt x="2912745" y="22225"/>
                  </a:lnTo>
                  <a:lnTo>
                    <a:pt x="2919222" y="28575"/>
                  </a:lnTo>
                  <a:lnTo>
                    <a:pt x="2934970" y="28575"/>
                  </a:lnTo>
                  <a:lnTo>
                    <a:pt x="2941320" y="22225"/>
                  </a:lnTo>
                  <a:lnTo>
                    <a:pt x="2941320" y="6476"/>
                  </a:lnTo>
                  <a:lnTo>
                    <a:pt x="2934970" y="0"/>
                  </a:lnTo>
                  <a:close/>
                </a:path>
                <a:path w="3894454" h="346709">
                  <a:moveTo>
                    <a:pt x="2992120" y="0"/>
                  </a:moveTo>
                  <a:lnTo>
                    <a:pt x="2976372" y="0"/>
                  </a:lnTo>
                  <a:lnTo>
                    <a:pt x="2969895" y="6476"/>
                  </a:lnTo>
                  <a:lnTo>
                    <a:pt x="2969895" y="22225"/>
                  </a:lnTo>
                  <a:lnTo>
                    <a:pt x="2976372" y="28575"/>
                  </a:lnTo>
                  <a:lnTo>
                    <a:pt x="2992120" y="28575"/>
                  </a:lnTo>
                  <a:lnTo>
                    <a:pt x="2998597" y="22225"/>
                  </a:lnTo>
                  <a:lnTo>
                    <a:pt x="2998597" y="6476"/>
                  </a:lnTo>
                  <a:lnTo>
                    <a:pt x="2992120" y="0"/>
                  </a:lnTo>
                  <a:close/>
                </a:path>
                <a:path w="3894454" h="346709">
                  <a:moveTo>
                    <a:pt x="3049397" y="0"/>
                  </a:moveTo>
                  <a:lnTo>
                    <a:pt x="3033522" y="0"/>
                  </a:lnTo>
                  <a:lnTo>
                    <a:pt x="3027172" y="6476"/>
                  </a:lnTo>
                  <a:lnTo>
                    <a:pt x="3027172" y="22225"/>
                  </a:lnTo>
                  <a:lnTo>
                    <a:pt x="3033522" y="28575"/>
                  </a:lnTo>
                  <a:lnTo>
                    <a:pt x="3049397" y="28575"/>
                  </a:lnTo>
                  <a:lnTo>
                    <a:pt x="3055747" y="22225"/>
                  </a:lnTo>
                  <a:lnTo>
                    <a:pt x="3055747" y="6476"/>
                  </a:lnTo>
                  <a:lnTo>
                    <a:pt x="3049397" y="0"/>
                  </a:lnTo>
                  <a:close/>
                </a:path>
                <a:path w="3894454" h="346709">
                  <a:moveTo>
                    <a:pt x="3106547" y="0"/>
                  </a:moveTo>
                  <a:lnTo>
                    <a:pt x="3090672" y="0"/>
                  </a:lnTo>
                  <a:lnTo>
                    <a:pt x="3084322" y="6476"/>
                  </a:lnTo>
                  <a:lnTo>
                    <a:pt x="3084322" y="22225"/>
                  </a:lnTo>
                  <a:lnTo>
                    <a:pt x="3090672" y="28575"/>
                  </a:lnTo>
                  <a:lnTo>
                    <a:pt x="3106547" y="28575"/>
                  </a:lnTo>
                  <a:lnTo>
                    <a:pt x="3112897" y="22225"/>
                  </a:lnTo>
                  <a:lnTo>
                    <a:pt x="3112897" y="6476"/>
                  </a:lnTo>
                  <a:lnTo>
                    <a:pt x="3106547" y="0"/>
                  </a:lnTo>
                  <a:close/>
                </a:path>
                <a:path w="3894454" h="346709">
                  <a:moveTo>
                    <a:pt x="3163697" y="0"/>
                  </a:moveTo>
                  <a:lnTo>
                    <a:pt x="3147949" y="0"/>
                  </a:lnTo>
                  <a:lnTo>
                    <a:pt x="3141472" y="6476"/>
                  </a:lnTo>
                  <a:lnTo>
                    <a:pt x="3141472" y="22225"/>
                  </a:lnTo>
                  <a:lnTo>
                    <a:pt x="3147949" y="28575"/>
                  </a:lnTo>
                  <a:lnTo>
                    <a:pt x="3163697" y="28575"/>
                  </a:lnTo>
                  <a:lnTo>
                    <a:pt x="3170047" y="22225"/>
                  </a:lnTo>
                  <a:lnTo>
                    <a:pt x="3170047" y="6476"/>
                  </a:lnTo>
                  <a:lnTo>
                    <a:pt x="3163697" y="0"/>
                  </a:lnTo>
                  <a:close/>
                </a:path>
                <a:path w="3894454" h="346709">
                  <a:moveTo>
                    <a:pt x="3220847" y="0"/>
                  </a:moveTo>
                  <a:lnTo>
                    <a:pt x="3205099" y="0"/>
                  </a:lnTo>
                  <a:lnTo>
                    <a:pt x="3198622" y="6476"/>
                  </a:lnTo>
                  <a:lnTo>
                    <a:pt x="3198622" y="22225"/>
                  </a:lnTo>
                  <a:lnTo>
                    <a:pt x="3205099" y="28575"/>
                  </a:lnTo>
                  <a:lnTo>
                    <a:pt x="3220847" y="28575"/>
                  </a:lnTo>
                  <a:lnTo>
                    <a:pt x="3227324" y="22225"/>
                  </a:lnTo>
                  <a:lnTo>
                    <a:pt x="3227324" y="6476"/>
                  </a:lnTo>
                  <a:lnTo>
                    <a:pt x="3220847" y="0"/>
                  </a:lnTo>
                  <a:close/>
                </a:path>
                <a:path w="3894454" h="346709">
                  <a:moveTo>
                    <a:pt x="3277997" y="0"/>
                  </a:moveTo>
                  <a:lnTo>
                    <a:pt x="3262249" y="0"/>
                  </a:lnTo>
                  <a:lnTo>
                    <a:pt x="3255899" y="6476"/>
                  </a:lnTo>
                  <a:lnTo>
                    <a:pt x="3255899" y="22225"/>
                  </a:lnTo>
                  <a:lnTo>
                    <a:pt x="3262249" y="28575"/>
                  </a:lnTo>
                  <a:lnTo>
                    <a:pt x="3277997" y="28575"/>
                  </a:lnTo>
                  <a:lnTo>
                    <a:pt x="3284474" y="22225"/>
                  </a:lnTo>
                  <a:lnTo>
                    <a:pt x="3284474" y="6476"/>
                  </a:lnTo>
                  <a:lnTo>
                    <a:pt x="3277997" y="0"/>
                  </a:lnTo>
                  <a:close/>
                </a:path>
                <a:path w="3894454" h="346709">
                  <a:moveTo>
                    <a:pt x="3335274" y="0"/>
                  </a:moveTo>
                  <a:lnTo>
                    <a:pt x="3319399" y="0"/>
                  </a:lnTo>
                  <a:lnTo>
                    <a:pt x="3313049" y="6476"/>
                  </a:lnTo>
                  <a:lnTo>
                    <a:pt x="3313049" y="22225"/>
                  </a:lnTo>
                  <a:lnTo>
                    <a:pt x="3319399" y="28575"/>
                  </a:lnTo>
                  <a:lnTo>
                    <a:pt x="3335274" y="28575"/>
                  </a:lnTo>
                  <a:lnTo>
                    <a:pt x="3341624" y="22225"/>
                  </a:lnTo>
                  <a:lnTo>
                    <a:pt x="3341624" y="6476"/>
                  </a:lnTo>
                  <a:lnTo>
                    <a:pt x="3335274" y="0"/>
                  </a:lnTo>
                  <a:close/>
                </a:path>
                <a:path w="3894454" h="346709">
                  <a:moveTo>
                    <a:pt x="3392424" y="0"/>
                  </a:moveTo>
                  <a:lnTo>
                    <a:pt x="3376549" y="0"/>
                  </a:lnTo>
                  <a:lnTo>
                    <a:pt x="3370199" y="6476"/>
                  </a:lnTo>
                  <a:lnTo>
                    <a:pt x="3370199" y="22225"/>
                  </a:lnTo>
                  <a:lnTo>
                    <a:pt x="3376549" y="28575"/>
                  </a:lnTo>
                  <a:lnTo>
                    <a:pt x="3392424" y="28575"/>
                  </a:lnTo>
                  <a:lnTo>
                    <a:pt x="3398774" y="22225"/>
                  </a:lnTo>
                  <a:lnTo>
                    <a:pt x="3398774" y="6476"/>
                  </a:lnTo>
                  <a:lnTo>
                    <a:pt x="3392424" y="0"/>
                  </a:lnTo>
                  <a:close/>
                </a:path>
                <a:path w="3894454" h="346709">
                  <a:moveTo>
                    <a:pt x="3449574" y="0"/>
                  </a:moveTo>
                  <a:lnTo>
                    <a:pt x="3433826" y="0"/>
                  </a:lnTo>
                  <a:lnTo>
                    <a:pt x="3427349" y="6476"/>
                  </a:lnTo>
                  <a:lnTo>
                    <a:pt x="3427349" y="22225"/>
                  </a:lnTo>
                  <a:lnTo>
                    <a:pt x="3433826" y="28575"/>
                  </a:lnTo>
                  <a:lnTo>
                    <a:pt x="3449574" y="28575"/>
                  </a:lnTo>
                  <a:lnTo>
                    <a:pt x="3456051" y="22225"/>
                  </a:lnTo>
                  <a:lnTo>
                    <a:pt x="3456051" y="6476"/>
                  </a:lnTo>
                  <a:lnTo>
                    <a:pt x="3449574" y="0"/>
                  </a:lnTo>
                  <a:close/>
                </a:path>
                <a:path w="3894454" h="346709">
                  <a:moveTo>
                    <a:pt x="3506724" y="0"/>
                  </a:moveTo>
                  <a:lnTo>
                    <a:pt x="3490976" y="0"/>
                  </a:lnTo>
                  <a:lnTo>
                    <a:pt x="3484626" y="6476"/>
                  </a:lnTo>
                  <a:lnTo>
                    <a:pt x="3484626" y="22225"/>
                  </a:lnTo>
                  <a:lnTo>
                    <a:pt x="3490976" y="28575"/>
                  </a:lnTo>
                  <a:lnTo>
                    <a:pt x="3506724" y="28575"/>
                  </a:lnTo>
                  <a:lnTo>
                    <a:pt x="3513201" y="22225"/>
                  </a:lnTo>
                  <a:lnTo>
                    <a:pt x="3513201" y="6476"/>
                  </a:lnTo>
                  <a:lnTo>
                    <a:pt x="3506724" y="0"/>
                  </a:lnTo>
                  <a:close/>
                </a:path>
                <a:path w="3894454" h="346709">
                  <a:moveTo>
                    <a:pt x="3564001" y="0"/>
                  </a:moveTo>
                  <a:lnTo>
                    <a:pt x="3548126" y="0"/>
                  </a:lnTo>
                  <a:lnTo>
                    <a:pt x="3541776" y="6476"/>
                  </a:lnTo>
                  <a:lnTo>
                    <a:pt x="3541776" y="22225"/>
                  </a:lnTo>
                  <a:lnTo>
                    <a:pt x="3548126" y="28575"/>
                  </a:lnTo>
                  <a:lnTo>
                    <a:pt x="3564001" y="28575"/>
                  </a:lnTo>
                  <a:lnTo>
                    <a:pt x="3570351" y="22225"/>
                  </a:lnTo>
                  <a:lnTo>
                    <a:pt x="3570351" y="6476"/>
                  </a:lnTo>
                  <a:lnTo>
                    <a:pt x="3564001" y="0"/>
                  </a:lnTo>
                  <a:close/>
                </a:path>
                <a:path w="3894454" h="346709">
                  <a:moveTo>
                    <a:pt x="3621151" y="0"/>
                  </a:moveTo>
                  <a:lnTo>
                    <a:pt x="3605276" y="0"/>
                  </a:lnTo>
                  <a:lnTo>
                    <a:pt x="3598926" y="6476"/>
                  </a:lnTo>
                  <a:lnTo>
                    <a:pt x="3598926" y="22225"/>
                  </a:lnTo>
                  <a:lnTo>
                    <a:pt x="3605276" y="28575"/>
                  </a:lnTo>
                  <a:lnTo>
                    <a:pt x="3621151" y="28575"/>
                  </a:lnTo>
                  <a:lnTo>
                    <a:pt x="3627501" y="22225"/>
                  </a:lnTo>
                  <a:lnTo>
                    <a:pt x="3627501" y="6476"/>
                  </a:lnTo>
                  <a:lnTo>
                    <a:pt x="3621151" y="0"/>
                  </a:lnTo>
                  <a:close/>
                </a:path>
                <a:path w="3894454" h="346709">
                  <a:moveTo>
                    <a:pt x="3678301" y="0"/>
                  </a:moveTo>
                  <a:lnTo>
                    <a:pt x="3662553" y="0"/>
                  </a:lnTo>
                  <a:lnTo>
                    <a:pt x="3656076" y="6476"/>
                  </a:lnTo>
                  <a:lnTo>
                    <a:pt x="3656076" y="22225"/>
                  </a:lnTo>
                  <a:lnTo>
                    <a:pt x="3662553" y="28575"/>
                  </a:lnTo>
                  <a:lnTo>
                    <a:pt x="3678301" y="28575"/>
                  </a:lnTo>
                  <a:lnTo>
                    <a:pt x="3684651" y="22225"/>
                  </a:lnTo>
                  <a:lnTo>
                    <a:pt x="3684651" y="6476"/>
                  </a:lnTo>
                  <a:lnTo>
                    <a:pt x="3678301" y="0"/>
                  </a:lnTo>
                  <a:close/>
                </a:path>
                <a:path w="3894454" h="346709">
                  <a:moveTo>
                    <a:pt x="3735451" y="0"/>
                  </a:moveTo>
                  <a:lnTo>
                    <a:pt x="3719703" y="0"/>
                  </a:lnTo>
                  <a:lnTo>
                    <a:pt x="3713226" y="6476"/>
                  </a:lnTo>
                  <a:lnTo>
                    <a:pt x="3713226" y="22225"/>
                  </a:lnTo>
                  <a:lnTo>
                    <a:pt x="3719703" y="28575"/>
                  </a:lnTo>
                  <a:lnTo>
                    <a:pt x="3735451" y="28575"/>
                  </a:lnTo>
                  <a:lnTo>
                    <a:pt x="3741928" y="22225"/>
                  </a:lnTo>
                  <a:lnTo>
                    <a:pt x="3741928" y="6476"/>
                  </a:lnTo>
                  <a:lnTo>
                    <a:pt x="3735451" y="0"/>
                  </a:lnTo>
                  <a:close/>
                </a:path>
                <a:path w="3894454" h="346709">
                  <a:moveTo>
                    <a:pt x="3792728" y="0"/>
                  </a:moveTo>
                  <a:lnTo>
                    <a:pt x="3776853" y="0"/>
                  </a:lnTo>
                  <a:lnTo>
                    <a:pt x="3770503" y="6476"/>
                  </a:lnTo>
                  <a:lnTo>
                    <a:pt x="3770503" y="22225"/>
                  </a:lnTo>
                  <a:lnTo>
                    <a:pt x="3776853" y="28575"/>
                  </a:lnTo>
                  <a:lnTo>
                    <a:pt x="3792728" y="28575"/>
                  </a:lnTo>
                  <a:lnTo>
                    <a:pt x="3799078" y="22225"/>
                  </a:lnTo>
                  <a:lnTo>
                    <a:pt x="3799078" y="6476"/>
                  </a:lnTo>
                  <a:lnTo>
                    <a:pt x="3792728" y="0"/>
                  </a:lnTo>
                  <a:close/>
                </a:path>
                <a:path w="3894454" h="346709">
                  <a:moveTo>
                    <a:pt x="3849878" y="0"/>
                  </a:moveTo>
                  <a:lnTo>
                    <a:pt x="3834003" y="0"/>
                  </a:lnTo>
                  <a:lnTo>
                    <a:pt x="3827653" y="6476"/>
                  </a:lnTo>
                  <a:lnTo>
                    <a:pt x="3827653" y="22225"/>
                  </a:lnTo>
                  <a:lnTo>
                    <a:pt x="3834003" y="28575"/>
                  </a:lnTo>
                  <a:lnTo>
                    <a:pt x="3849878" y="28575"/>
                  </a:lnTo>
                  <a:lnTo>
                    <a:pt x="3856228" y="22225"/>
                  </a:lnTo>
                  <a:lnTo>
                    <a:pt x="3856228" y="6476"/>
                  </a:lnTo>
                  <a:lnTo>
                    <a:pt x="3849878" y="0"/>
                  </a:lnTo>
                  <a:close/>
                </a:path>
                <a:path w="3894454" h="346709">
                  <a:moveTo>
                    <a:pt x="3859276" y="47878"/>
                  </a:moveTo>
                  <a:lnTo>
                    <a:pt x="3843401" y="47878"/>
                  </a:lnTo>
                  <a:lnTo>
                    <a:pt x="3837051" y="54228"/>
                  </a:lnTo>
                  <a:lnTo>
                    <a:pt x="3837051" y="69976"/>
                  </a:lnTo>
                  <a:lnTo>
                    <a:pt x="3843401" y="76453"/>
                  </a:lnTo>
                  <a:lnTo>
                    <a:pt x="3859276" y="76453"/>
                  </a:lnTo>
                  <a:lnTo>
                    <a:pt x="3865626" y="69976"/>
                  </a:lnTo>
                  <a:lnTo>
                    <a:pt x="3865626" y="54228"/>
                  </a:lnTo>
                  <a:lnTo>
                    <a:pt x="3859276" y="47878"/>
                  </a:lnTo>
                  <a:close/>
                </a:path>
                <a:path w="3894454" h="346709">
                  <a:moveTo>
                    <a:pt x="3859276" y="105028"/>
                  </a:moveTo>
                  <a:lnTo>
                    <a:pt x="3843401" y="105028"/>
                  </a:lnTo>
                  <a:lnTo>
                    <a:pt x="3837051" y="111378"/>
                  </a:lnTo>
                  <a:lnTo>
                    <a:pt x="3837051" y="127253"/>
                  </a:lnTo>
                  <a:lnTo>
                    <a:pt x="3843401" y="133603"/>
                  </a:lnTo>
                  <a:lnTo>
                    <a:pt x="3859276" y="133603"/>
                  </a:lnTo>
                  <a:lnTo>
                    <a:pt x="3865626" y="127253"/>
                  </a:lnTo>
                  <a:lnTo>
                    <a:pt x="3865626" y="111378"/>
                  </a:lnTo>
                  <a:lnTo>
                    <a:pt x="3859276" y="105028"/>
                  </a:lnTo>
                  <a:close/>
                </a:path>
                <a:path w="3894454" h="346709">
                  <a:moveTo>
                    <a:pt x="3859276" y="162178"/>
                  </a:moveTo>
                  <a:lnTo>
                    <a:pt x="3843401" y="162178"/>
                  </a:lnTo>
                  <a:lnTo>
                    <a:pt x="3837051" y="168528"/>
                  </a:lnTo>
                  <a:lnTo>
                    <a:pt x="3837051" y="184403"/>
                  </a:lnTo>
                  <a:lnTo>
                    <a:pt x="3843401" y="190753"/>
                  </a:lnTo>
                  <a:lnTo>
                    <a:pt x="3859276" y="190753"/>
                  </a:lnTo>
                  <a:lnTo>
                    <a:pt x="3865626" y="184403"/>
                  </a:lnTo>
                  <a:lnTo>
                    <a:pt x="3865626" y="168528"/>
                  </a:lnTo>
                  <a:lnTo>
                    <a:pt x="3859276" y="162178"/>
                  </a:lnTo>
                  <a:close/>
                </a:path>
                <a:path w="3894454" h="346709">
                  <a:moveTo>
                    <a:pt x="3859276" y="219328"/>
                  </a:moveTo>
                  <a:lnTo>
                    <a:pt x="3843401" y="219328"/>
                  </a:lnTo>
                  <a:lnTo>
                    <a:pt x="3837051" y="225805"/>
                  </a:lnTo>
                  <a:lnTo>
                    <a:pt x="3837051" y="241553"/>
                  </a:lnTo>
                  <a:lnTo>
                    <a:pt x="3843401" y="247903"/>
                  </a:lnTo>
                  <a:lnTo>
                    <a:pt x="3859276" y="247903"/>
                  </a:lnTo>
                  <a:lnTo>
                    <a:pt x="3865626" y="241553"/>
                  </a:lnTo>
                  <a:lnTo>
                    <a:pt x="3865626" y="225805"/>
                  </a:lnTo>
                  <a:lnTo>
                    <a:pt x="3859276" y="219328"/>
                  </a:lnTo>
                  <a:close/>
                </a:path>
                <a:path w="3894454" h="346709">
                  <a:moveTo>
                    <a:pt x="3894201" y="248030"/>
                  </a:moveTo>
                  <a:lnTo>
                    <a:pt x="3808476" y="248030"/>
                  </a:lnTo>
                  <a:lnTo>
                    <a:pt x="3851275" y="333755"/>
                  </a:lnTo>
                  <a:lnTo>
                    <a:pt x="3894201" y="248030"/>
                  </a:lnTo>
                  <a:close/>
                </a:path>
              </a:pathLst>
            </a:custGeom>
            <a:solidFill>
              <a:srgbClr val="3A38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0200132" y="1336548"/>
              <a:ext cx="361315" cy="487680"/>
            </a:xfrm>
            <a:custGeom>
              <a:avLst/>
              <a:gdLst/>
              <a:ahLst/>
              <a:cxnLst/>
              <a:rect l="l" t="t" r="r" b="b"/>
              <a:pathLst>
                <a:path w="361315" h="487680">
                  <a:moveTo>
                    <a:pt x="300990" y="0"/>
                  </a:moveTo>
                  <a:lnTo>
                    <a:pt x="60198" y="0"/>
                  </a:lnTo>
                  <a:lnTo>
                    <a:pt x="36754" y="4726"/>
                  </a:lnTo>
                  <a:lnTo>
                    <a:pt x="17621" y="17621"/>
                  </a:lnTo>
                  <a:lnTo>
                    <a:pt x="4726" y="36754"/>
                  </a:lnTo>
                  <a:lnTo>
                    <a:pt x="0" y="60198"/>
                  </a:lnTo>
                  <a:lnTo>
                    <a:pt x="0" y="427481"/>
                  </a:lnTo>
                  <a:lnTo>
                    <a:pt x="4726" y="450925"/>
                  </a:lnTo>
                  <a:lnTo>
                    <a:pt x="17621" y="470058"/>
                  </a:lnTo>
                  <a:lnTo>
                    <a:pt x="36754" y="482953"/>
                  </a:lnTo>
                  <a:lnTo>
                    <a:pt x="60198" y="487679"/>
                  </a:lnTo>
                  <a:lnTo>
                    <a:pt x="300990" y="487679"/>
                  </a:lnTo>
                  <a:lnTo>
                    <a:pt x="324433" y="482953"/>
                  </a:lnTo>
                  <a:lnTo>
                    <a:pt x="343566" y="470058"/>
                  </a:lnTo>
                  <a:lnTo>
                    <a:pt x="356461" y="450925"/>
                  </a:lnTo>
                  <a:lnTo>
                    <a:pt x="361188" y="427481"/>
                  </a:lnTo>
                  <a:lnTo>
                    <a:pt x="361188" y="60198"/>
                  </a:lnTo>
                  <a:lnTo>
                    <a:pt x="356461" y="36754"/>
                  </a:lnTo>
                  <a:lnTo>
                    <a:pt x="343566" y="17621"/>
                  </a:lnTo>
                  <a:lnTo>
                    <a:pt x="324433" y="4726"/>
                  </a:lnTo>
                  <a:lnTo>
                    <a:pt x="300990" y="0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085832" y="1298448"/>
              <a:ext cx="588264" cy="586739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10401300" y="1606296"/>
              <a:ext cx="361315" cy="487680"/>
            </a:xfrm>
            <a:custGeom>
              <a:avLst/>
              <a:gdLst/>
              <a:ahLst/>
              <a:cxnLst/>
              <a:rect l="l" t="t" r="r" b="b"/>
              <a:pathLst>
                <a:path w="361315" h="487680">
                  <a:moveTo>
                    <a:pt x="300990" y="0"/>
                  </a:moveTo>
                  <a:lnTo>
                    <a:pt x="60198" y="0"/>
                  </a:lnTo>
                  <a:lnTo>
                    <a:pt x="36754" y="4726"/>
                  </a:lnTo>
                  <a:lnTo>
                    <a:pt x="17621" y="17621"/>
                  </a:lnTo>
                  <a:lnTo>
                    <a:pt x="4726" y="36754"/>
                  </a:lnTo>
                  <a:lnTo>
                    <a:pt x="0" y="60198"/>
                  </a:lnTo>
                  <a:lnTo>
                    <a:pt x="0" y="427481"/>
                  </a:lnTo>
                  <a:lnTo>
                    <a:pt x="4726" y="450925"/>
                  </a:lnTo>
                  <a:lnTo>
                    <a:pt x="17621" y="470058"/>
                  </a:lnTo>
                  <a:lnTo>
                    <a:pt x="36754" y="482953"/>
                  </a:lnTo>
                  <a:lnTo>
                    <a:pt x="60198" y="487679"/>
                  </a:lnTo>
                  <a:lnTo>
                    <a:pt x="300990" y="487679"/>
                  </a:lnTo>
                  <a:lnTo>
                    <a:pt x="324433" y="482953"/>
                  </a:lnTo>
                  <a:lnTo>
                    <a:pt x="343566" y="470058"/>
                  </a:lnTo>
                  <a:lnTo>
                    <a:pt x="356461" y="450925"/>
                  </a:lnTo>
                  <a:lnTo>
                    <a:pt x="361188" y="427481"/>
                  </a:lnTo>
                  <a:lnTo>
                    <a:pt x="361188" y="60198"/>
                  </a:lnTo>
                  <a:lnTo>
                    <a:pt x="356461" y="36754"/>
                  </a:lnTo>
                  <a:lnTo>
                    <a:pt x="343566" y="17621"/>
                  </a:lnTo>
                  <a:lnTo>
                    <a:pt x="324433" y="4726"/>
                  </a:lnTo>
                  <a:lnTo>
                    <a:pt x="300990" y="0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287000" y="1566672"/>
              <a:ext cx="588264" cy="588263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10744200" y="1467612"/>
              <a:ext cx="367665" cy="426720"/>
            </a:xfrm>
            <a:custGeom>
              <a:avLst/>
              <a:gdLst/>
              <a:ahLst/>
              <a:cxnLst/>
              <a:rect l="l" t="t" r="r" b="b"/>
              <a:pathLst>
                <a:path w="367665" h="426719">
                  <a:moveTo>
                    <a:pt x="347091" y="0"/>
                  </a:moveTo>
                  <a:lnTo>
                    <a:pt x="20193" y="0"/>
                  </a:lnTo>
                  <a:lnTo>
                    <a:pt x="12322" y="1583"/>
                  </a:lnTo>
                  <a:lnTo>
                    <a:pt x="5905" y="5905"/>
                  </a:lnTo>
                  <a:lnTo>
                    <a:pt x="1583" y="12322"/>
                  </a:lnTo>
                  <a:lnTo>
                    <a:pt x="0" y="20192"/>
                  </a:lnTo>
                  <a:lnTo>
                    <a:pt x="0" y="406526"/>
                  </a:lnTo>
                  <a:lnTo>
                    <a:pt x="1583" y="414397"/>
                  </a:lnTo>
                  <a:lnTo>
                    <a:pt x="5905" y="420814"/>
                  </a:lnTo>
                  <a:lnTo>
                    <a:pt x="12322" y="425136"/>
                  </a:lnTo>
                  <a:lnTo>
                    <a:pt x="20193" y="426720"/>
                  </a:lnTo>
                  <a:lnTo>
                    <a:pt x="347091" y="426720"/>
                  </a:lnTo>
                  <a:lnTo>
                    <a:pt x="354961" y="425136"/>
                  </a:lnTo>
                  <a:lnTo>
                    <a:pt x="361378" y="420814"/>
                  </a:lnTo>
                  <a:lnTo>
                    <a:pt x="365700" y="414397"/>
                  </a:lnTo>
                  <a:lnTo>
                    <a:pt x="367283" y="406526"/>
                  </a:lnTo>
                  <a:lnTo>
                    <a:pt x="367283" y="20192"/>
                  </a:lnTo>
                  <a:lnTo>
                    <a:pt x="365700" y="12322"/>
                  </a:lnTo>
                  <a:lnTo>
                    <a:pt x="361378" y="5905"/>
                  </a:lnTo>
                  <a:lnTo>
                    <a:pt x="354961" y="1583"/>
                  </a:lnTo>
                  <a:lnTo>
                    <a:pt x="347091" y="0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632948" y="1388363"/>
              <a:ext cx="594359" cy="592836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790176" y="1417320"/>
              <a:ext cx="504444" cy="504443"/>
            </a:xfrm>
            <a:prstGeom prst="rect">
              <a:avLst/>
            </a:prstGeom>
          </p:spPr>
        </p:pic>
      </p:grpSp>
      <p:sp>
        <p:nvSpPr>
          <p:cNvPr id="46" name="object 46"/>
          <p:cNvSpPr/>
          <p:nvPr/>
        </p:nvSpPr>
        <p:spPr>
          <a:xfrm>
            <a:off x="4690110" y="2614421"/>
            <a:ext cx="5870575" cy="1372870"/>
          </a:xfrm>
          <a:custGeom>
            <a:avLst/>
            <a:gdLst/>
            <a:ahLst/>
            <a:cxnLst/>
            <a:rect l="l" t="t" r="r" b="b"/>
            <a:pathLst>
              <a:path w="5870575" h="1372870">
                <a:moveTo>
                  <a:pt x="684022" y="1315212"/>
                </a:moveTo>
                <a:lnTo>
                  <a:pt x="645922" y="1296162"/>
                </a:lnTo>
                <a:lnTo>
                  <a:pt x="569722" y="1258062"/>
                </a:lnTo>
                <a:lnTo>
                  <a:pt x="569722" y="1296162"/>
                </a:lnTo>
                <a:lnTo>
                  <a:pt x="0" y="1296162"/>
                </a:lnTo>
                <a:lnTo>
                  <a:pt x="0" y="1334262"/>
                </a:lnTo>
                <a:lnTo>
                  <a:pt x="569722" y="1334262"/>
                </a:lnTo>
                <a:lnTo>
                  <a:pt x="569722" y="1372362"/>
                </a:lnTo>
                <a:lnTo>
                  <a:pt x="645922" y="1334262"/>
                </a:lnTo>
                <a:lnTo>
                  <a:pt x="684022" y="1315212"/>
                </a:lnTo>
                <a:close/>
              </a:path>
              <a:path w="5870575" h="1372870">
                <a:moveTo>
                  <a:pt x="2033524" y="641477"/>
                </a:moveTo>
                <a:lnTo>
                  <a:pt x="2027174" y="635127"/>
                </a:lnTo>
                <a:lnTo>
                  <a:pt x="2011426" y="635127"/>
                </a:lnTo>
                <a:lnTo>
                  <a:pt x="2004949" y="641477"/>
                </a:lnTo>
                <a:lnTo>
                  <a:pt x="2004949" y="657225"/>
                </a:lnTo>
                <a:lnTo>
                  <a:pt x="2011426" y="663702"/>
                </a:lnTo>
                <a:lnTo>
                  <a:pt x="2027174" y="663702"/>
                </a:lnTo>
                <a:lnTo>
                  <a:pt x="2033524" y="657225"/>
                </a:lnTo>
                <a:lnTo>
                  <a:pt x="2033524" y="641477"/>
                </a:lnTo>
                <a:close/>
              </a:path>
              <a:path w="5870575" h="1372870">
                <a:moveTo>
                  <a:pt x="2033524" y="584327"/>
                </a:moveTo>
                <a:lnTo>
                  <a:pt x="2027174" y="577850"/>
                </a:lnTo>
                <a:lnTo>
                  <a:pt x="2011426" y="577850"/>
                </a:lnTo>
                <a:lnTo>
                  <a:pt x="2004949" y="584327"/>
                </a:lnTo>
                <a:lnTo>
                  <a:pt x="2004949" y="600075"/>
                </a:lnTo>
                <a:lnTo>
                  <a:pt x="2011426" y="606552"/>
                </a:lnTo>
                <a:lnTo>
                  <a:pt x="2027174" y="606552"/>
                </a:lnTo>
                <a:lnTo>
                  <a:pt x="2033524" y="600075"/>
                </a:lnTo>
                <a:lnTo>
                  <a:pt x="2033524" y="584327"/>
                </a:lnTo>
                <a:close/>
              </a:path>
              <a:path w="5870575" h="1372870">
                <a:moveTo>
                  <a:pt x="2033524" y="527050"/>
                </a:moveTo>
                <a:lnTo>
                  <a:pt x="2027174" y="520700"/>
                </a:lnTo>
                <a:lnTo>
                  <a:pt x="2011426" y="520700"/>
                </a:lnTo>
                <a:lnTo>
                  <a:pt x="2004949" y="527050"/>
                </a:lnTo>
                <a:lnTo>
                  <a:pt x="2004949" y="542925"/>
                </a:lnTo>
                <a:lnTo>
                  <a:pt x="2011426" y="549275"/>
                </a:lnTo>
                <a:lnTo>
                  <a:pt x="2027174" y="549275"/>
                </a:lnTo>
                <a:lnTo>
                  <a:pt x="2033524" y="542925"/>
                </a:lnTo>
                <a:lnTo>
                  <a:pt x="2033524" y="527050"/>
                </a:lnTo>
                <a:close/>
              </a:path>
              <a:path w="5870575" h="1372870">
                <a:moveTo>
                  <a:pt x="2033524" y="469900"/>
                </a:moveTo>
                <a:lnTo>
                  <a:pt x="2027174" y="463550"/>
                </a:lnTo>
                <a:lnTo>
                  <a:pt x="2011426" y="463550"/>
                </a:lnTo>
                <a:lnTo>
                  <a:pt x="2004949" y="469900"/>
                </a:lnTo>
                <a:lnTo>
                  <a:pt x="2004949" y="485775"/>
                </a:lnTo>
                <a:lnTo>
                  <a:pt x="2011426" y="492125"/>
                </a:lnTo>
                <a:lnTo>
                  <a:pt x="2027174" y="492125"/>
                </a:lnTo>
                <a:lnTo>
                  <a:pt x="2033524" y="485775"/>
                </a:lnTo>
                <a:lnTo>
                  <a:pt x="2033524" y="469900"/>
                </a:lnTo>
                <a:close/>
              </a:path>
              <a:path w="5870575" h="1372870">
                <a:moveTo>
                  <a:pt x="2033524" y="412750"/>
                </a:moveTo>
                <a:lnTo>
                  <a:pt x="2027174" y="406400"/>
                </a:lnTo>
                <a:lnTo>
                  <a:pt x="2011426" y="406400"/>
                </a:lnTo>
                <a:lnTo>
                  <a:pt x="2004949" y="412750"/>
                </a:lnTo>
                <a:lnTo>
                  <a:pt x="2004949" y="428498"/>
                </a:lnTo>
                <a:lnTo>
                  <a:pt x="2011426" y="434975"/>
                </a:lnTo>
                <a:lnTo>
                  <a:pt x="2027174" y="434975"/>
                </a:lnTo>
                <a:lnTo>
                  <a:pt x="2033524" y="428498"/>
                </a:lnTo>
                <a:lnTo>
                  <a:pt x="2033524" y="412750"/>
                </a:lnTo>
                <a:close/>
              </a:path>
              <a:path w="5870575" h="1372870">
                <a:moveTo>
                  <a:pt x="2059178" y="381127"/>
                </a:moveTo>
                <a:lnTo>
                  <a:pt x="2052701" y="374650"/>
                </a:lnTo>
                <a:lnTo>
                  <a:pt x="2036953" y="374650"/>
                </a:lnTo>
                <a:lnTo>
                  <a:pt x="2030476" y="381127"/>
                </a:lnTo>
                <a:lnTo>
                  <a:pt x="2030476" y="396875"/>
                </a:lnTo>
                <a:lnTo>
                  <a:pt x="2036953" y="403225"/>
                </a:lnTo>
                <a:lnTo>
                  <a:pt x="2052701" y="403225"/>
                </a:lnTo>
                <a:lnTo>
                  <a:pt x="2059178" y="396875"/>
                </a:lnTo>
                <a:lnTo>
                  <a:pt x="2059178" y="381127"/>
                </a:lnTo>
                <a:close/>
              </a:path>
              <a:path w="5870575" h="1372870">
                <a:moveTo>
                  <a:pt x="2062099" y="692277"/>
                </a:moveTo>
                <a:lnTo>
                  <a:pt x="2027174" y="692277"/>
                </a:lnTo>
                <a:lnTo>
                  <a:pt x="2011426" y="692277"/>
                </a:lnTo>
                <a:lnTo>
                  <a:pt x="1976374" y="692277"/>
                </a:lnTo>
                <a:lnTo>
                  <a:pt x="2019300" y="778002"/>
                </a:lnTo>
                <a:lnTo>
                  <a:pt x="2047824" y="720852"/>
                </a:lnTo>
                <a:lnTo>
                  <a:pt x="2062099" y="692277"/>
                </a:lnTo>
                <a:close/>
              </a:path>
              <a:path w="5870575" h="1372870">
                <a:moveTo>
                  <a:pt x="2116328" y="381127"/>
                </a:moveTo>
                <a:lnTo>
                  <a:pt x="2109851" y="374650"/>
                </a:lnTo>
                <a:lnTo>
                  <a:pt x="2094103" y="374650"/>
                </a:lnTo>
                <a:lnTo>
                  <a:pt x="2087753" y="381127"/>
                </a:lnTo>
                <a:lnTo>
                  <a:pt x="2087753" y="396875"/>
                </a:lnTo>
                <a:lnTo>
                  <a:pt x="2094103" y="403225"/>
                </a:lnTo>
                <a:lnTo>
                  <a:pt x="2109851" y="403225"/>
                </a:lnTo>
                <a:lnTo>
                  <a:pt x="2116328" y="396875"/>
                </a:lnTo>
                <a:lnTo>
                  <a:pt x="2116328" y="381127"/>
                </a:lnTo>
                <a:close/>
              </a:path>
              <a:path w="5870575" h="1372870">
                <a:moveTo>
                  <a:pt x="2173478" y="381127"/>
                </a:moveTo>
                <a:lnTo>
                  <a:pt x="2167128" y="374650"/>
                </a:lnTo>
                <a:lnTo>
                  <a:pt x="2151253" y="374650"/>
                </a:lnTo>
                <a:lnTo>
                  <a:pt x="2144903" y="381127"/>
                </a:lnTo>
                <a:lnTo>
                  <a:pt x="2144903" y="396875"/>
                </a:lnTo>
                <a:lnTo>
                  <a:pt x="2151253" y="403225"/>
                </a:lnTo>
                <a:lnTo>
                  <a:pt x="2167128" y="403225"/>
                </a:lnTo>
                <a:lnTo>
                  <a:pt x="2173478" y="396875"/>
                </a:lnTo>
                <a:lnTo>
                  <a:pt x="2173478" y="381127"/>
                </a:lnTo>
                <a:close/>
              </a:path>
              <a:path w="5870575" h="1372870">
                <a:moveTo>
                  <a:pt x="2230628" y="381127"/>
                </a:moveTo>
                <a:lnTo>
                  <a:pt x="2224278" y="374650"/>
                </a:lnTo>
                <a:lnTo>
                  <a:pt x="2208403" y="374650"/>
                </a:lnTo>
                <a:lnTo>
                  <a:pt x="2202053" y="381127"/>
                </a:lnTo>
                <a:lnTo>
                  <a:pt x="2202053" y="396875"/>
                </a:lnTo>
                <a:lnTo>
                  <a:pt x="2208403" y="403225"/>
                </a:lnTo>
                <a:lnTo>
                  <a:pt x="2224278" y="403225"/>
                </a:lnTo>
                <a:lnTo>
                  <a:pt x="2230628" y="396875"/>
                </a:lnTo>
                <a:lnTo>
                  <a:pt x="2230628" y="381127"/>
                </a:lnTo>
                <a:close/>
              </a:path>
              <a:path w="5870575" h="1372870">
                <a:moveTo>
                  <a:pt x="2287778" y="381127"/>
                </a:moveTo>
                <a:lnTo>
                  <a:pt x="2281428" y="374650"/>
                </a:lnTo>
                <a:lnTo>
                  <a:pt x="2265680" y="374650"/>
                </a:lnTo>
                <a:lnTo>
                  <a:pt x="2259203" y="381127"/>
                </a:lnTo>
                <a:lnTo>
                  <a:pt x="2259203" y="396875"/>
                </a:lnTo>
                <a:lnTo>
                  <a:pt x="2265680" y="403225"/>
                </a:lnTo>
                <a:lnTo>
                  <a:pt x="2281428" y="403225"/>
                </a:lnTo>
                <a:lnTo>
                  <a:pt x="2287778" y="396875"/>
                </a:lnTo>
                <a:lnTo>
                  <a:pt x="2287778" y="381127"/>
                </a:lnTo>
                <a:close/>
              </a:path>
              <a:path w="5870575" h="1372870">
                <a:moveTo>
                  <a:pt x="2345055" y="381127"/>
                </a:moveTo>
                <a:lnTo>
                  <a:pt x="2338578" y="374650"/>
                </a:lnTo>
                <a:lnTo>
                  <a:pt x="2322830" y="374650"/>
                </a:lnTo>
                <a:lnTo>
                  <a:pt x="2316353" y="381127"/>
                </a:lnTo>
                <a:lnTo>
                  <a:pt x="2316353" y="396875"/>
                </a:lnTo>
                <a:lnTo>
                  <a:pt x="2322830" y="403225"/>
                </a:lnTo>
                <a:lnTo>
                  <a:pt x="2338578" y="403225"/>
                </a:lnTo>
                <a:lnTo>
                  <a:pt x="2345055" y="396875"/>
                </a:lnTo>
                <a:lnTo>
                  <a:pt x="2345055" y="381127"/>
                </a:lnTo>
                <a:close/>
              </a:path>
              <a:path w="5870575" h="1372870">
                <a:moveTo>
                  <a:pt x="2402205" y="381127"/>
                </a:moveTo>
                <a:lnTo>
                  <a:pt x="2395855" y="374650"/>
                </a:lnTo>
                <a:lnTo>
                  <a:pt x="2379980" y="374650"/>
                </a:lnTo>
                <a:lnTo>
                  <a:pt x="2373630" y="381127"/>
                </a:lnTo>
                <a:lnTo>
                  <a:pt x="2373630" y="396875"/>
                </a:lnTo>
                <a:lnTo>
                  <a:pt x="2379980" y="403225"/>
                </a:lnTo>
                <a:lnTo>
                  <a:pt x="2395855" y="403225"/>
                </a:lnTo>
                <a:lnTo>
                  <a:pt x="2402205" y="396875"/>
                </a:lnTo>
                <a:lnTo>
                  <a:pt x="2402205" y="381127"/>
                </a:lnTo>
                <a:close/>
              </a:path>
              <a:path w="5870575" h="1372870">
                <a:moveTo>
                  <a:pt x="2459355" y="381127"/>
                </a:moveTo>
                <a:lnTo>
                  <a:pt x="2453005" y="374650"/>
                </a:lnTo>
                <a:lnTo>
                  <a:pt x="2437130" y="374650"/>
                </a:lnTo>
                <a:lnTo>
                  <a:pt x="2430780" y="381127"/>
                </a:lnTo>
                <a:lnTo>
                  <a:pt x="2430780" y="396875"/>
                </a:lnTo>
                <a:lnTo>
                  <a:pt x="2437130" y="403225"/>
                </a:lnTo>
                <a:lnTo>
                  <a:pt x="2453005" y="403225"/>
                </a:lnTo>
                <a:lnTo>
                  <a:pt x="2459355" y="396875"/>
                </a:lnTo>
                <a:lnTo>
                  <a:pt x="2459355" y="381127"/>
                </a:lnTo>
                <a:close/>
              </a:path>
              <a:path w="5870575" h="1372870">
                <a:moveTo>
                  <a:pt x="2516505" y="381127"/>
                </a:moveTo>
                <a:lnTo>
                  <a:pt x="2510155" y="374650"/>
                </a:lnTo>
                <a:lnTo>
                  <a:pt x="2494280" y="374650"/>
                </a:lnTo>
                <a:lnTo>
                  <a:pt x="2487930" y="381127"/>
                </a:lnTo>
                <a:lnTo>
                  <a:pt x="2487930" y="396875"/>
                </a:lnTo>
                <a:lnTo>
                  <a:pt x="2494280" y="403225"/>
                </a:lnTo>
                <a:lnTo>
                  <a:pt x="2510155" y="403225"/>
                </a:lnTo>
                <a:lnTo>
                  <a:pt x="2516505" y="396875"/>
                </a:lnTo>
                <a:lnTo>
                  <a:pt x="2516505" y="381127"/>
                </a:lnTo>
                <a:close/>
              </a:path>
              <a:path w="5870575" h="1372870">
                <a:moveTo>
                  <a:pt x="2573782" y="381127"/>
                </a:moveTo>
                <a:lnTo>
                  <a:pt x="2567305" y="374650"/>
                </a:lnTo>
                <a:lnTo>
                  <a:pt x="2551557" y="374650"/>
                </a:lnTo>
                <a:lnTo>
                  <a:pt x="2545080" y="381127"/>
                </a:lnTo>
                <a:lnTo>
                  <a:pt x="2545080" y="396875"/>
                </a:lnTo>
                <a:lnTo>
                  <a:pt x="2551557" y="403225"/>
                </a:lnTo>
                <a:lnTo>
                  <a:pt x="2567305" y="403225"/>
                </a:lnTo>
                <a:lnTo>
                  <a:pt x="2573782" y="396875"/>
                </a:lnTo>
                <a:lnTo>
                  <a:pt x="2573782" y="381127"/>
                </a:lnTo>
                <a:close/>
              </a:path>
              <a:path w="5870575" h="1372870">
                <a:moveTo>
                  <a:pt x="2630932" y="381127"/>
                </a:moveTo>
                <a:lnTo>
                  <a:pt x="2624455" y="374650"/>
                </a:lnTo>
                <a:lnTo>
                  <a:pt x="2608707" y="374650"/>
                </a:lnTo>
                <a:lnTo>
                  <a:pt x="2602357" y="381127"/>
                </a:lnTo>
                <a:lnTo>
                  <a:pt x="2602357" y="396875"/>
                </a:lnTo>
                <a:lnTo>
                  <a:pt x="2608707" y="403225"/>
                </a:lnTo>
                <a:lnTo>
                  <a:pt x="2624455" y="403225"/>
                </a:lnTo>
                <a:lnTo>
                  <a:pt x="2630932" y="396875"/>
                </a:lnTo>
                <a:lnTo>
                  <a:pt x="2630932" y="381127"/>
                </a:lnTo>
                <a:close/>
              </a:path>
              <a:path w="5870575" h="1372870">
                <a:moveTo>
                  <a:pt x="2688082" y="381127"/>
                </a:moveTo>
                <a:lnTo>
                  <a:pt x="2681732" y="374650"/>
                </a:lnTo>
                <a:lnTo>
                  <a:pt x="2665857" y="374650"/>
                </a:lnTo>
                <a:lnTo>
                  <a:pt x="2659507" y="381127"/>
                </a:lnTo>
                <a:lnTo>
                  <a:pt x="2659507" y="396875"/>
                </a:lnTo>
                <a:lnTo>
                  <a:pt x="2665857" y="403225"/>
                </a:lnTo>
                <a:lnTo>
                  <a:pt x="2681732" y="403225"/>
                </a:lnTo>
                <a:lnTo>
                  <a:pt x="2688082" y="396875"/>
                </a:lnTo>
                <a:lnTo>
                  <a:pt x="2688082" y="381127"/>
                </a:lnTo>
                <a:close/>
              </a:path>
              <a:path w="5870575" h="1372870">
                <a:moveTo>
                  <a:pt x="2745232" y="381127"/>
                </a:moveTo>
                <a:lnTo>
                  <a:pt x="2738882" y="374650"/>
                </a:lnTo>
                <a:lnTo>
                  <a:pt x="2723007" y="374650"/>
                </a:lnTo>
                <a:lnTo>
                  <a:pt x="2716657" y="381127"/>
                </a:lnTo>
                <a:lnTo>
                  <a:pt x="2716657" y="396875"/>
                </a:lnTo>
                <a:lnTo>
                  <a:pt x="2723007" y="403225"/>
                </a:lnTo>
                <a:lnTo>
                  <a:pt x="2738882" y="403225"/>
                </a:lnTo>
                <a:lnTo>
                  <a:pt x="2745232" y="396875"/>
                </a:lnTo>
                <a:lnTo>
                  <a:pt x="2745232" y="381127"/>
                </a:lnTo>
                <a:close/>
              </a:path>
              <a:path w="5870575" h="1372870">
                <a:moveTo>
                  <a:pt x="2802382" y="381127"/>
                </a:moveTo>
                <a:lnTo>
                  <a:pt x="2796032" y="374650"/>
                </a:lnTo>
                <a:lnTo>
                  <a:pt x="2780284" y="374650"/>
                </a:lnTo>
                <a:lnTo>
                  <a:pt x="2773807" y="381127"/>
                </a:lnTo>
                <a:lnTo>
                  <a:pt x="2773807" y="396875"/>
                </a:lnTo>
                <a:lnTo>
                  <a:pt x="2780284" y="403225"/>
                </a:lnTo>
                <a:lnTo>
                  <a:pt x="2796032" y="403225"/>
                </a:lnTo>
                <a:lnTo>
                  <a:pt x="2802382" y="396875"/>
                </a:lnTo>
                <a:lnTo>
                  <a:pt x="2802382" y="381127"/>
                </a:lnTo>
                <a:close/>
              </a:path>
              <a:path w="5870575" h="1372870">
                <a:moveTo>
                  <a:pt x="2859659" y="381127"/>
                </a:moveTo>
                <a:lnTo>
                  <a:pt x="2853182" y="374650"/>
                </a:lnTo>
                <a:lnTo>
                  <a:pt x="2837434" y="374650"/>
                </a:lnTo>
                <a:lnTo>
                  <a:pt x="2830957" y="381127"/>
                </a:lnTo>
                <a:lnTo>
                  <a:pt x="2830957" y="396875"/>
                </a:lnTo>
                <a:lnTo>
                  <a:pt x="2837434" y="403225"/>
                </a:lnTo>
                <a:lnTo>
                  <a:pt x="2853182" y="403225"/>
                </a:lnTo>
                <a:lnTo>
                  <a:pt x="2859659" y="396875"/>
                </a:lnTo>
                <a:lnTo>
                  <a:pt x="2859659" y="381127"/>
                </a:lnTo>
                <a:close/>
              </a:path>
              <a:path w="5870575" h="1372870">
                <a:moveTo>
                  <a:pt x="2916809" y="381127"/>
                </a:moveTo>
                <a:lnTo>
                  <a:pt x="2910459" y="374650"/>
                </a:lnTo>
                <a:lnTo>
                  <a:pt x="2894584" y="374650"/>
                </a:lnTo>
                <a:lnTo>
                  <a:pt x="2888234" y="381127"/>
                </a:lnTo>
                <a:lnTo>
                  <a:pt x="2888234" y="396875"/>
                </a:lnTo>
                <a:lnTo>
                  <a:pt x="2894584" y="403225"/>
                </a:lnTo>
                <a:lnTo>
                  <a:pt x="2910459" y="403225"/>
                </a:lnTo>
                <a:lnTo>
                  <a:pt x="2916809" y="396875"/>
                </a:lnTo>
                <a:lnTo>
                  <a:pt x="2916809" y="381127"/>
                </a:lnTo>
                <a:close/>
              </a:path>
              <a:path w="5870575" h="1372870">
                <a:moveTo>
                  <a:pt x="2973959" y="381127"/>
                </a:moveTo>
                <a:lnTo>
                  <a:pt x="2967609" y="374650"/>
                </a:lnTo>
                <a:lnTo>
                  <a:pt x="2951734" y="374650"/>
                </a:lnTo>
                <a:lnTo>
                  <a:pt x="2945384" y="381127"/>
                </a:lnTo>
                <a:lnTo>
                  <a:pt x="2945384" y="396875"/>
                </a:lnTo>
                <a:lnTo>
                  <a:pt x="2951734" y="403225"/>
                </a:lnTo>
                <a:lnTo>
                  <a:pt x="2967609" y="403225"/>
                </a:lnTo>
                <a:lnTo>
                  <a:pt x="2973959" y="396875"/>
                </a:lnTo>
                <a:lnTo>
                  <a:pt x="2973959" y="381127"/>
                </a:lnTo>
                <a:close/>
              </a:path>
              <a:path w="5870575" h="1372870">
                <a:moveTo>
                  <a:pt x="3031109" y="381127"/>
                </a:moveTo>
                <a:lnTo>
                  <a:pt x="3024759" y="374650"/>
                </a:lnTo>
                <a:lnTo>
                  <a:pt x="3009011" y="374650"/>
                </a:lnTo>
                <a:lnTo>
                  <a:pt x="3002534" y="381127"/>
                </a:lnTo>
                <a:lnTo>
                  <a:pt x="3002534" y="396875"/>
                </a:lnTo>
                <a:lnTo>
                  <a:pt x="3009011" y="403225"/>
                </a:lnTo>
                <a:lnTo>
                  <a:pt x="3024759" y="403225"/>
                </a:lnTo>
                <a:lnTo>
                  <a:pt x="3031109" y="396875"/>
                </a:lnTo>
                <a:lnTo>
                  <a:pt x="3031109" y="381127"/>
                </a:lnTo>
                <a:close/>
              </a:path>
              <a:path w="5870575" h="1372870">
                <a:moveTo>
                  <a:pt x="3088386" y="381127"/>
                </a:moveTo>
                <a:lnTo>
                  <a:pt x="3081909" y="374650"/>
                </a:lnTo>
                <a:lnTo>
                  <a:pt x="3066161" y="374650"/>
                </a:lnTo>
                <a:lnTo>
                  <a:pt x="3059684" y="381127"/>
                </a:lnTo>
                <a:lnTo>
                  <a:pt x="3059684" y="396875"/>
                </a:lnTo>
                <a:lnTo>
                  <a:pt x="3066161" y="403225"/>
                </a:lnTo>
                <a:lnTo>
                  <a:pt x="3081909" y="403225"/>
                </a:lnTo>
                <a:lnTo>
                  <a:pt x="3088386" y="396875"/>
                </a:lnTo>
                <a:lnTo>
                  <a:pt x="3088386" y="381127"/>
                </a:lnTo>
                <a:close/>
              </a:path>
              <a:path w="5870575" h="1372870">
                <a:moveTo>
                  <a:pt x="3145536" y="381127"/>
                </a:moveTo>
                <a:lnTo>
                  <a:pt x="3139059" y="374650"/>
                </a:lnTo>
                <a:lnTo>
                  <a:pt x="3123311" y="374650"/>
                </a:lnTo>
                <a:lnTo>
                  <a:pt x="3116961" y="381127"/>
                </a:lnTo>
                <a:lnTo>
                  <a:pt x="3116961" y="396875"/>
                </a:lnTo>
                <a:lnTo>
                  <a:pt x="3123311" y="403225"/>
                </a:lnTo>
                <a:lnTo>
                  <a:pt x="3139059" y="403225"/>
                </a:lnTo>
                <a:lnTo>
                  <a:pt x="3145536" y="396875"/>
                </a:lnTo>
                <a:lnTo>
                  <a:pt x="3145536" y="381127"/>
                </a:lnTo>
                <a:close/>
              </a:path>
              <a:path w="5870575" h="1372870">
                <a:moveTo>
                  <a:pt x="3202686" y="381127"/>
                </a:moveTo>
                <a:lnTo>
                  <a:pt x="3196336" y="374650"/>
                </a:lnTo>
                <a:lnTo>
                  <a:pt x="3180461" y="374650"/>
                </a:lnTo>
                <a:lnTo>
                  <a:pt x="3174111" y="381127"/>
                </a:lnTo>
                <a:lnTo>
                  <a:pt x="3174111" y="396875"/>
                </a:lnTo>
                <a:lnTo>
                  <a:pt x="3180461" y="403225"/>
                </a:lnTo>
                <a:lnTo>
                  <a:pt x="3196336" y="403225"/>
                </a:lnTo>
                <a:lnTo>
                  <a:pt x="3202686" y="396875"/>
                </a:lnTo>
                <a:lnTo>
                  <a:pt x="3202686" y="381127"/>
                </a:lnTo>
                <a:close/>
              </a:path>
              <a:path w="5870575" h="1372870">
                <a:moveTo>
                  <a:pt x="3259836" y="381127"/>
                </a:moveTo>
                <a:lnTo>
                  <a:pt x="3253486" y="374650"/>
                </a:lnTo>
                <a:lnTo>
                  <a:pt x="3237611" y="374650"/>
                </a:lnTo>
                <a:lnTo>
                  <a:pt x="3231261" y="381127"/>
                </a:lnTo>
                <a:lnTo>
                  <a:pt x="3231261" y="396875"/>
                </a:lnTo>
                <a:lnTo>
                  <a:pt x="3237611" y="403225"/>
                </a:lnTo>
                <a:lnTo>
                  <a:pt x="3253486" y="403225"/>
                </a:lnTo>
                <a:lnTo>
                  <a:pt x="3259836" y="396875"/>
                </a:lnTo>
                <a:lnTo>
                  <a:pt x="3259836" y="381127"/>
                </a:lnTo>
                <a:close/>
              </a:path>
              <a:path w="5870575" h="1372870">
                <a:moveTo>
                  <a:pt x="3316986" y="381127"/>
                </a:moveTo>
                <a:lnTo>
                  <a:pt x="3310636" y="374650"/>
                </a:lnTo>
                <a:lnTo>
                  <a:pt x="3294888" y="374650"/>
                </a:lnTo>
                <a:lnTo>
                  <a:pt x="3288411" y="381127"/>
                </a:lnTo>
                <a:lnTo>
                  <a:pt x="3288411" y="396875"/>
                </a:lnTo>
                <a:lnTo>
                  <a:pt x="3294888" y="403225"/>
                </a:lnTo>
                <a:lnTo>
                  <a:pt x="3310636" y="403225"/>
                </a:lnTo>
                <a:lnTo>
                  <a:pt x="3316986" y="396875"/>
                </a:lnTo>
                <a:lnTo>
                  <a:pt x="3316986" y="381127"/>
                </a:lnTo>
                <a:close/>
              </a:path>
              <a:path w="5870575" h="1372870">
                <a:moveTo>
                  <a:pt x="3374263" y="381127"/>
                </a:moveTo>
                <a:lnTo>
                  <a:pt x="3367786" y="374650"/>
                </a:lnTo>
                <a:lnTo>
                  <a:pt x="3352038" y="374650"/>
                </a:lnTo>
                <a:lnTo>
                  <a:pt x="3345561" y="381127"/>
                </a:lnTo>
                <a:lnTo>
                  <a:pt x="3345561" y="396875"/>
                </a:lnTo>
                <a:lnTo>
                  <a:pt x="3352038" y="403225"/>
                </a:lnTo>
                <a:lnTo>
                  <a:pt x="3367786" y="403225"/>
                </a:lnTo>
                <a:lnTo>
                  <a:pt x="3374263" y="396875"/>
                </a:lnTo>
                <a:lnTo>
                  <a:pt x="3374263" y="381127"/>
                </a:lnTo>
                <a:close/>
              </a:path>
              <a:path w="5870575" h="1372870">
                <a:moveTo>
                  <a:pt x="3431413" y="381127"/>
                </a:moveTo>
                <a:lnTo>
                  <a:pt x="3425063" y="374650"/>
                </a:lnTo>
                <a:lnTo>
                  <a:pt x="3409188" y="374650"/>
                </a:lnTo>
                <a:lnTo>
                  <a:pt x="3402838" y="381127"/>
                </a:lnTo>
                <a:lnTo>
                  <a:pt x="3402838" y="396875"/>
                </a:lnTo>
                <a:lnTo>
                  <a:pt x="3409188" y="403225"/>
                </a:lnTo>
                <a:lnTo>
                  <a:pt x="3425063" y="403225"/>
                </a:lnTo>
                <a:lnTo>
                  <a:pt x="3431413" y="396875"/>
                </a:lnTo>
                <a:lnTo>
                  <a:pt x="3431413" y="381127"/>
                </a:lnTo>
                <a:close/>
              </a:path>
              <a:path w="5870575" h="1372870">
                <a:moveTo>
                  <a:pt x="3488563" y="381127"/>
                </a:moveTo>
                <a:lnTo>
                  <a:pt x="3482213" y="374650"/>
                </a:lnTo>
                <a:lnTo>
                  <a:pt x="3466338" y="374650"/>
                </a:lnTo>
                <a:lnTo>
                  <a:pt x="3459988" y="381127"/>
                </a:lnTo>
                <a:lnTo>
                  <a:pt x="3459988" y="396875"/>
                </a:lnTo>
                <a:lnTo>
                  <a:pt x="3466338" y="403225"/>
                </a:lnTo>
                <a:lnTo>
                  <a:pt x="3482213" y="403225"/>
                </a:lnTo>
                <a:lnTo>
                  <a:pt x="3488563" y="396875"/>
                </a:lnTo>
                <a:lnTo>
                  <a:pt x="3488563" y="381127"/>
                </a:lnTo>
                <a:close/>
              </a:path>
              <a:path w="5870575" h="1372870">
                <a:moveTo>
                  <a:pt x="3545713" y="381127"/>
                </a:moveTo>
                <a:lnTo>
                  <a:pt x="3539363" y="374650"/>
                </a:lnTo>
                <a:lnTo>
                  <a:pt x="3523615" y="374650"/>
                </a:lnTo>
                <a:lnTo>
                  <a:pt x="3517138" y="381127"/>
                </a:lnTo>
                <a:lnTo>
                  <a:pt x="3517138" y="396875"/>
                </a:lnTo>
                <a:lnTo>
                  <a:pt x="3523615" y="403225"/>
                </a:lnTo>
                <a:lnTo>
                  <a:pt x="3539363" y="403225"/>
                </a:lnTo>
                <a:lnTo>
                  <a:pt x="3545713" y="396875"/>
                </a:lnTo>
                <a:lnTo>
                  <a:pt x="3545713" y="381127"/>
                </a:lnTo>
                <a:close/>
              </a:path>
              <a:path w="5870575" h="1372870">
                <a:moveTo>
                  <a:pt x="3602990" y="381127"/>
                </a:moveTo>
                <a:lnTo>
                  <a:pt x="3596513" y="374650"/>
                </a:lnTo>
                <a:lnTo>
                  <a:pt x="3580765" y="374650"/>
                </a:lnTo>
                <a:lnTo>
                  <a:pt x="3574288" y="381127"/>
                </a:lnTo>
                <a:lnTo>
                  <a:pt x="3574288" y="396875"/>
                </a:lnTo>
                <a:lnTo>
                  <a:pt x="3580765" y="403225"/>
                </a:lnTo>
                <a:lnTo>
                  <a:pt x="3596513" y="403225"/>
                </a:lnTo>
                <a:lnTo>
                  <a:pt x="3602990" y="396875"/>
                </a:lnTo>
                <a:lnTo>
                  <a:pt x="3602990" y="381127"/>
                </a:lnTo>
                <a:close/>
              </a:path>
              <a:path w="5870575" h="1372870">
                <a:moveTo>
                  <a:pt x="3660140" y="381127"/>
                </a:moveTo>
                <a:lnTo>
                  <a:pt x="3653663" y="374650"/>
                </a:lnTo>
                <a:lnTo>
                  <a:pt x="3637915" y="374650"/>
                </a:lnTo>
                <a:lnTo>
                  <a:pt x="3631565" y="381127"/>
                </a:lnTo>
                <a:lnTo>
                  <a:pt x="3631565" y="396875"/>
                </a:lnTo>
                <a:lnTo>
                  <a:pt x="3637915" y="403225"/>
                </a:lnTo>
                <a:lnTo>
                  <a:pt x="3653663" y="403225"/>
                </a:lnTo>
                <a:lnTo>
                  <a:pt x="3660140" y="396875"/>
                </a:lnTo>
                <a:lnTo>
                  <a:pt x="3660140" y="381127"/>
                </a:lnTo>
                <a:close/>
              </a:path>
              <a:path w="5870575" h="1372870">
                <a:moveTo>
                  <a:pt x="3717290" y="381127"/>
                </a:moveTo>
                <a:lnTo>
                  <a:pt x="3710940" y="374650"/>
                </a:lnTo>
                <a:lnTo>
                  <a:pt x="3695065" y="374650"/>
                </a:lnTo>
                <a:lnTo>
                  <a:pt x="3688715" y="381127"/>
                </a:lnTo>
                <a:lnTo>
                  <a:pt x="3688715" y="396875"/>
                </a:lnTo>
                <a:lnTo>
                  <a:pt x="3695065" y="403225"/>
                </a:lnTo>
                <a:lnTo>
                  <a:pt x="3710940" y="403225"/>
                </a:lnTo>
                <a:lnTo>
                  <a:pt x="3717290" y="396875"/>
                </a:lnTo>
                <a:lnTo>
                  <a:pt x="3717290" y="381127"/>
                </a:lnTo>
                <a:close/>
              </a:path>
              <a:path w="5870575" h="1372870">
                <a:moveTo>
                  <a:pt x="3774440" y="381127"/>
                </a:moveTo>
                <a:lnTo>
                  <a:pt x="3768090" y="374650"/>
                </a:lnTo>
                <a:lnTo>
                  <a:pt x="3752215" y="374650"/>
                </a:lnTo>
                <a:lnTo>
                  <a:pt x="3745865" y="381127"/>
                </a:lnTo>
                <a:lnTo>
                  <a:pt x="3745865" y="396875"/>
                </a:lnTo>
                <a:lnTo>
                  <a:pt x="3752215" y="403225"/>
                </a:lnTo>
                <a:lnTo>
                  <a:pt x="3768090" y="403225"/>
                </a:lnTo>
                <a:lnTo>
                  <a:pt x="3774440" y="396875"/>
                </a:lnTo>
                <a:lnTo>
                  <a:pt x="3774440" y="381127"/>
                </a:lnTo>
                <a:close/>
              </a:path>
              <a:path w="5870575" h="1372870">
                <a:moveTo>
                  <a:pt x="3831717" y="381127"/>
                </a:moveTo>
                <a:lnTo>
                  <a:pt x="3825240" y="374650"/>
                </a:lnTo>
                <a:lnTo>
                  <a:pt x="3809492" y="374650"/>
                </a:lnTo>
                <a:lnTo>
                  <a:pt x="3803015" y="381127"/>
                </a:lnTo>
                <a:lnTo>
                  <a:pt x="3803015" y="396875"/>
                </a:lnTo>
                <a:lnTo>
                  <a:pt x="3809492" y="403225"/>
                </a:lnTo>
                <a:lnTo>
                  <a:pt x="3825240" y="403225"/>
                </a:lnTo>
                <a:lnTo>
                  <a:pt x="3831717" y="396875"/>
                </a:lnTo>
                <a:lnTo>
                  <a:pt x="3831717" y="381127"/>
                </a:lnTo>
                <a:close/>
              </a:path>
              <a:path w="5870575" h="1372870">
                <a:moveTo>
                  <a:pt x="3888867" y="381127"/>
                </a:moveTo>
                <a:lnTo>
                  <a:pt x="3882390" y="374650"/>
                </a:lnTo>
                <a:lnTo>
                  <a:pt x="3866642" y="374650"/>
                </a:lnTo>
                <a:lnTo>
                  <a:pt x="3860292" y="381127"/>
                </a:lnTo>
                <a:lnTo>
                  <a:pt x="3860292" y="396875"/>
                </a:lnTo>
                <a:lnTo>
                  <a:pt x="3866642" y="403225"/>
                </a:lnTo>
                <a:lnTo>
                  <a:pt x="3882390" y="403225"/>
                </a:lnTo>
                <a:lnTo>
                  <a:pt x="3888867" y="396875"/>
                </a:lnTo>
                <a:lnTo>
                  <a:pt x="3888867" y="381127"/>
                </a:lnTo>
                <a:close/>
              </a:path>
              <a:path w="5870575" h="1372870">
                <a:moveTo>
                  <a:pt x="3946017" y="381127"/>
                </a:moveTo>
                <a:lnTo>
                  <a:pt x="3939667" y="374650"/>
                </a:lnTo>
                <a:lnTo>
                  <a:pt x="3923792" y="374650"/>
                </a:lnTo>
                <a:lnTo>
                  <a:pt x="3917442" y="381127"/>
                </a:lnTo>
                <a:lnTo>
                  <a:pt x="3917442" y="396875"/>
                </a:lnTo>
                <a:lnTo>
                  <a:pt x="3923792" y="403225"/>
                </a:lnTo>
                <a:lnTo>
                  <a:pt x="3939667" y="403225"/>
                </a:lnTo>
                <a:lnTo>
                  <a:pt x="3946017" y="396875"/>
                </a:lnTo>
                <a:lnTo>
                  <a:pt x="3946017" y="381127"/>
                </a:lnTo>
                <a:close/>
              </a:path>
              <a:path w="5870575" h="1372870">
                <a:moveTo>
                  <a:pt x="4003167" y="381127"/>
                </a:moveTo>
                <a:lnTo>
                  <a:pt x="3996817" y="374650"/>
                </a:lnTo>
                <a:lnTo>
                  <a:pt x="3980942" y="374650"/>
                </a:lnTo>
                <a:lnTo>
                  <a:pt x="3974592" y="381127"/>
                </a:lnTo>
                <a:lnTo>
                  <a:pt x="3974592" y="396875"/>
                </a:lnTo>
                <a:lnTo>
                  <a:pt x="3980942" y="403225"/>
                </a:lnTo>
                <a:lnTo>
                  <a:pt x="3996817" y="403225"/>
                </a:lnTo>
                <a:lnTo>
                  <a:pt x="4003167" y="396875"/>
                </a:lnTo>
                <a:lnTo>
                  <a:pt x="4003167" y="381127"/>
                </a:lnTo>
                <a:close/>
              </a:path>
              <a:path w="5870575" h="1372870">
                <a:moveTo>
                  <a:pt x="4060317" y="381127"/>
                </a:moveTo>
                <a:lnTo>
                  <a:pt x="4053967" y="374650"/>
                </a:lnTo>
                <a:lnTo>
                  <a:pt x="4038219" y="374650"/>
                </a:lnTo>
                <a:lnTo>
                  <a:pt x="4031742" y="381127"/>
                </a:lnTo>
                <a:lnTo>
                  <a:pt x="4031742" y="396875"/>
                </a:lnTo>
                <a:lnTo>
                  <a:pt x="4038219" y="403225"/>
                </a:lnTo>
                <a:lnTo>
                  <a:pt x="4053967" y="403225"/>
                </a:lnTo>
                <a:lnTo>
                  <a:pt x="4060317" y="396875"/>
                </a:lnTo>
                <a:lnTo>
                  <a:pt x="4060317" y="381127"/>
                </a:lnTo>
                <a:close/>
              </a:path>
              <a:path w="5870575" h="1372870">
                <a:moveTo>
                  <a:pt x="4117594" y="381127"/>
                </a:moveTo>
                <a:lnTo>
                  <a:pt x="4111117" y="374650"/>
                </a:lnTo>
                <a:lnTo>
                  <a:pt x="4095369" y="374650"/>
                </a:lnTo>
                <a:lnTo>
                  <a:pt x="4088892" y="381127"/>
                </a:lnTo>
                <a:lnTo>
                  <a:pt x="4088892" y="396875"/>
                </a:lnTo>
                <a:lnTo>
                  <a:pt x="4095369" y="403225"/>
                </a:lnTo>
                <a:lnTo>
                  <a:pt x="4111117" y="403225"/>
                </a:lnTo>
                <a:lnTo>
                  <a:pt x="4117594" y="396875"/>
                </a:lnTo>
                <a:lnTo>
                  <a:pt x="4117594" y="381127"/>
                </a:lnTo>
                <a:close/>
              </a:path>
              <a:path w="5870575" h="1372870">
                <a:moveTo>
                  <a:pt x="4174744" y="381127"/>
                </a:moveTo>
                <a:lnTo>
                  <a:pt x="4168267" y="374650"/>
                </a:lnTo>
                <a:lnTo>
                  <a:pt x="4152519" y="374650"/>
                </a:lnTo>
                <a:lnTo>
                  <a:pt x="4146169" y="381127"/>
                </a:lnTo>
                <a:lnTo>
                  <a:pt x="4146169" y="396875"/>
                </a:lnTo>
                <a:lnTo>
                  <a:pt x="4152519" y="403225"/>
                </a:lnTo>
                <a:lnTo>
                  <a:pt x="4168267" y="403225"/>
                </a:lnTo>
                <a:lnTo>
                  <a:pt x="4174744" y="396875"/>
                </a:lnTo>
                <a:lnTo>
                  <a:pt x="4174744" y="381127"/>
                </a:lnTo>
                <a:close/>
              </a:path>
              <a:path w="5870575" h="1372870">
                <a:moveTo>
                  <a:pt x="4231894" y="381127"/>
                </a:moveTo>
                <a:lnTo>
                  <a:pt x="4225544" y="374650"/>
                </a:lnTo>
                <a:lnTo>
                  <a:pt x="4209669" y="374650"/>
                </a:lnTo>
                <a:lnTo>
                  <a:pt x="4203319" y="381127"/>
                </a:lnTo>
                <a:lnTo>
                  <a:pt x="4203319" y="396875"/>
                </a:lnTo>
                <a:lnTo>
                  <a:pt x="4209669" y="403225"/>
                </a:lnTo>
                <a:lnTo>
                  <a:pt x="4225544" y="403225"/>
                </a:lnTo>
                <a:lnTo>
                  <a:pt x="4231894" y="396875"/>
                </a:lnTo>
                <a:lnTo>
                  <a:pt x="4231894" y="381127"/>
                </a:lnTo>
                <a:close/>
              </a:path>
              <a:path w="5870575" h="1372870">
                <a:moveTo>
                  <a:pt x="4289044" y="381127"/>
                </a:moveTo>
                <a:lnTo>
                  <a:pt x="4282694" y="374650"/>
                </a:lnTo>
                <a:lnTo>
                  <a:pt x="4266819" y="374650"/>
                </a:lnTo>
                <a:lnTo>
                  <a:pt x="4260469" y="381127"/>
                </a:lnTo>
                <a:lnTo>
                  <a:pt x="4260469" y="396875"/>
                </a:lnTo>
                <a:lnTo>
                  <a:pt x="4266819" y="403225"/>
                </a:lnTo>
                <a:lnTo>
                  <a:pt x="4282694" y="403225"/>
                </a:lnTo>
                <a:lnTo>
                  <a:pt x="4289044" y="396875"/>
                </a:lnTo>
                <a:lnTo>
                  <a:pt x="4289044" y="381127"/>
                </a:lnTo>
                <a:close/>
              </a:path>
              <a:path w="5870575" h="1372870">
                <a:moveTo>
                  <a:pt x="4346321" y="381127"/>
                </a:moveTo>
                <a:lnTo>
                  <a:pt x="4339844" y="374650"/>
                </a:lnTo>
                <a:lnTo>
                  <a:pt x="4324096" y="374650"/>
                </a:lnTo>
                <a:lnTo>
                  <a:pt x="4317619" y="381127"/>
                </a:lnTo>
                <a:lnTo>
                  <a:pt x="4317619" y="396875"/>
                </a:lnTo>
                <a:lnTo>
                  <a:pt x="4324096" y="403225"/>
                </a:lnTo>
                <a:lnTo>
                  <a:pt x="4339844" y="403225"/>
                </a:lnTo>
                <a:lnTo>
                  <a:pt x="4346321" y="396875"/>
                </a:lnTo>
                <a:lnTo>
                  <a:pt x="4346321" y="381127"/>
                </a:lnTo>
                <a:close/>
              </a:path>
              <a:path w="5870575" h="1372870">
                <a:moveTo>
                  <a:pt x="4403471" y="381127"/>
                </a:moveTo>
                <a:lnTo>
                  <a:pt x="4396994" y="374650"/>
                </a:lnTo>
                <a:lnTo>
                  <a:pt x="4381246" y="374650"/>
                </a:lnTo>
                <a:lnTo>
                  <a:pt x="4374896" y="381127"/>
                </a:lnTo>
                <a:lnTo>
                  <a:pt x="4374896" y="396875"/>
                </a:lnTo>
                <a:lnTo>
                  <a:pt x="4381246" y="403225"/>
                </a:lnTo>
                <a:lnTo>
                  <a:pt x="4396994" y="403225"/>
                </a:lnTo>
                <a:lnTo>
                  <a:pt x="4403471" y="396875"/>
                </a:lnTo>
                <a:lnTo>
                  <a:pt x="4403471" y="381127"/>
                </a:lnTo>
                <a:close/>
              </a:path>
              <a:path w="5870575" h="1372870">
                <a:moveTo>
                  <a:pt x="4460621" y="381127"/>
                </a:moveTo>
                <a:lnTo>
                  <a:pt x="4454271" y="374650"/>
                </a:lnTo>
                <a:lnTo>
                  <a:pt x="4438396" y="374650"/>
                </a:lnTo>
                <a:lnTo>
                  <a:pt x="4432046" y="381127"/>
                </a:lnTo>
                <a:lnTo>
                  <a:pt x="4432046" y="396875"/>
                </a:lnTo>
                <a:lnTo>
                  <a:pt x="4438396" y="403225"/>
                </a:lnTo>
                <a:lnTo>
                  <a:pt x="4454271" y="403225"/>
                </a:lnTo>
                <a:lnTo>
                  <a:pt x="4460621" y="396875"/>
                </a:lnTo>
                <a:lnTo>
                  <a:pt x="4460621" y="381127"/>
                </a:lnTo>
                <a:close/>
              </a:path>
              <a:path w="5870575" h="1372870">
                <a:moveTo>
                  <a:pt x="4517771" y="381127"/>
                </a:moveTo>
                <a:lnTo>
                  <a:pt x="4511421" y="374650"/>
                </a:lnTo>
                <a:lnTo>
                  <a:pt x="4495546" y="374650"/>
                </a:lnTo>
                <a:lnTo>
                  <a:pt x="4489196" y="381127"/>
                </a:lnTo>
                <a:lnTo>
                  <a:pt x="4489196" y="396875"/>
                </a:lnTo>
                <a:lnTo>
                  <a:pt x="4495546" y="403225"/>
                </a:lnTo>
                <a:lnTo>
                  <a:pt x="4511421" y="403225"/>
                </a:lnTo>
                <a:lnTo>
                  <a:pt x="4517771" y="396875"/>
                </a:lnTo>
                <a:lnTo>
                  <a:pt x="4517771" y="381127"/>
                </a:lnTo>
                <a:close/>
              </a:path>
              <a:path w="5870575" h="1372870">
                <a:moveTo>
                  <a:pt x="4574921" y="381127"/>
                </a:moveTo>
                <a:lnTo>
                  <a:pt x="4568571" y="374650"/>
                </a:lnTo>
                <a:lnTo>
                  <a:pt x="4552823" y="374650"/>
                </a:lnTo>
                <a:lnTo>
                  <a:pt x="4546346" y="381127"/>
                </a:lnTo>
                <a:lnTo>
                  <a:pt x="4546346" y="396875"/>
                </a:lnTo>
                <a:lnTo>
                  <a:pt x="4552823" y="403225"/>
                </a:lnTo>
                <a:lnTo>
                  <a:pt x="4568571" y="403225"/>
                </a:lnTo>
                <a:lnTo>
                  <a:pt x="4574921" y="396875"/>
                </a:lnTo>
                <a:lnTo>
                  <a:pt x="4574921" y="381127"/>
                </a:lnTo>
                <a:close/>
              </a:path>
              <a:path w="5870575" h="1372870">
                <a:moveTo>
                  <a:pt x="4632198" y="381127"/>
                </a:moveTo>
                <a:lnTo>
                  <a:pt x="4625721" y="374650"/>
                </a:lnTo>
                <a:lnTo>
                  <a:pt x="4609973" y="374650"/>
                </a:lnTo>
                <a:lnTo>
                  <a:pt x="4603496" y="381127"/>
                </a:lnTo>
                <a:lnTo>
                  <a:pt x="4603496" y="396875"/>
                </a:lnTo>
                <a:lnTo>
                  <a:pt x="4609973" y="403225"/>
                </a:lnTo>
                <a:lnTo>
                  <a:pt x="4625721" y="403225"/>
                </a:lnTo>
                <a:lnTo>
                  <a:pt x="4632198" y="396875"/>
                </a:lnTo>
                <a:lnTo>
                  <a:pt x="4632198" y="381127"/>
                </a:lnTo>
                <a:close/>
              </a:path>
              <a:path w="5870575" h="1372870">
                <a:moveTo>
                  <a:pt x="4689348" y="381127"/>
                </a:moveTo>
                <a:lnTo>
                  <a:pt x="4682998" y="374650"/>
                </a:lnTo>
                <a:lnTo>
                  <a:pt x="4667123" y="374650"/>
                </a:lnTo>
                <a:lnTo>
                  <a:pt x="4660773" y="381127"/>
                </a:lnTo>
                <a:lnTo>
                  <a:pt x="4660773" y="396875"/>
                </a:lnTo>
                <a:lnTo>
                  <a:pt x="4667123" y="403225"/>
                </a:lnTo>
                <a:lnTo>
                  <a:pt x="4682998" y="403225"/>
                </a:lnTo>
                <a:lnTo>
                  <a:pt x="4689348" y="396875"/>
                </a:lnTo>
                <a:lnTo>
                  <a:pt x="4689348" y="381127"/>
                </a:lnTo>
                <a:close/>
              </a:path>
              <a:path w="5870575" h="1372870">
                <a:moveTo>
                  <a:pt x="4746498" y="381127"/>
                </a:moveTo>
                <a:lnTo>
                  <a:pt x="4740148" y="374650"/>
                </a:lnTo>
                <a:lnTo>
                  <a:pt x="4724273" y="374650"/>
                </a:lnTo>
                <a:lnTo>
                  <a:pt x="4717923" y="381127"/>
                </a:lnTo>
                <a:lnTo>
                  <a:pt x="4717923" y="396875"/>
                </a:lnTo>
                <a:lnTo>
                  <a:pt x="4724273" y="403225"/>
                </a:lnTo>
                <a:lnTo>
                  <a:pt x="4740148" y="403225"/>
                </a:lnTo>
                <a:lnTo>
                  <a:pt x="4746498" y="396875"/>
                </a:lnTo>
                <a:lnTo>
                  <a:pt x="4746498" y="381127"/>
                </a:lnTo>
                <a:close/>
              </a:path>
              <a:path w="5870575" h="1372870">
                <a:moveTo>
                  <a:pt x="4803648" y="381127"/>
                </a:moveTo>
                <a:lnTo>
                  <a:pt x="4797298" y="374650"/>
                </a:lnTo>
                <a:lnTo>
                  <a:pt x="4781423" y="374650"/>
                </a:lnTo>
                <a:lnTo>
                  <a:pt x="4775073" y="381127"/>
                </a:lnTo>
                <a:lnTo>
                  <a:pt x="4775073" y="396875"/>
                </a:lnTo>
                <a:lnTo>
                  <a:pt x="4781423" y="403225"/>
                </a:lnTo>
                <a:lnTo>
                  <a:pt x="4797298" y="403225"/>
                </a:lnTo>
                <a:lnTo>
                  <a:pt x="4803648" y="396875"/>
                </a:lnTo>
                <a:lnTo>
                  <a:pt x="4803648" y="381127"/>
                </a:lnTo>
                <a:close/>
              </a:path>
              <a:path w="5870575" h="1372870">
                <a:moveTo>
                  <a:pt x="4860925" y="381127"/>
                </a:moveTo>
                <a:lnTo>
                  <a:pt x="4854448" y="374650"/>
                </a:lnTo>
                <a:lnTo>
                  <a:pt x="4838700" y="374650"/>
                </a:lnTo>
                <a:lnTo>
                  <a:pt x="4832223" y="381127"/>
                </a:lnTo>
                <a:lnTo>
                  <a:pt x="4832223" y="396875"/>
                </a:lnTo>
                <a:lnTo>
                  <a:pt x="4838700" y="403225"/>
                </a:lnTo>
                <a:lnTo>
                  <a:pt x="4854448" y="403225"/>
                </a:lnTo>
                <a:lnTo>
                  <a:pt x="4860925" y="396875"/>
                </a:lnTo>
                <a:lnTo>
                  <a:pt x="4860925" y="381127"/>
                </a:lnTo>
                <a:close/>
              </a:path>
              <a:path w="5870575" h="1372870">
                <a:moveTo>
                  <a:pt x="4918075" y="381127"/>
                </a:moveTo>
                <a:lnTo>
                  <a:pt x="4911598" y="374650"/>
                </a:lnTo>
                <a:lnTo>
                  <a:pt x="4895850" y="374650"/>
                </a:lnTo>
                <a:lnTo>
                  <a:pt x="4889500" y="381127"/>
                </a:lnTo>
                <a:lnTo>
                  <a:pt x="4889500" y="396875"/>
                </a:lnTo>
                <a:lnTo>
                  <a:pt x="4895850" y="403225"/>
                </a:lnTo>
                <a:lnTo>
                  <a:pt x="4911598" y="403225"/>
                </a:lnTo>
                <a:lnTo>
                  <a:pt x="4918075" y="396875"/>
                </a:lnTo>
                <a:lnTo>
                  <a:pt x="4918075" y="381127"/>
                </a:lnTo>
                <a:close/>
              </a:path>
              <a:path w="5870575" h="1372870">
                <a:moveTo>
                  <a:pt x="4975225" y="381127"/>
                </a:moveTo>
                <a:lnTo>
                  <a:pt x="4968875" y="374650"/>
                </a:lnTo>
                <a:lnTo>
                  <a:pt x="4953000" y="374650"/>
                </a:lnTo>
                <a:lnTo>
                  <a:pt x="4946650" y="381127"/>
                </a:lnTo>
                <a:lnTo>
                  <a:pt x="4946650" y="396875"/>
                </a:lnTo>
                <a:lnTo>
                  <a:pt x="4953000" y="403225"/>
                </a:lnTo>
                <a:lnTo>
                  <a:pt x="4968875" y="403225"/>
                </a:lnTo>
                <a:lnTo>
                  <a:pt x="4975225" y="396875"/>
                </a:lnTo>
                <a:lnTo>
                  <a:pt x="4975225" y="381127"/>
                </a:lnTo>
                <a:close/>
              </a:path>
              <a:path w="5870575" h="1372870">
                <a:moveTo>
                  <a:pt x="5032375" y="381127"/>
                </a:moveTo>
                <a:lnTo>
                  <a:pt x="5026025" y="374650"/>
                </a:lnTo>
                <a:lnTo>
                  <a:pt x="5010150" y="374650"/>
                </a:lnTo>
                <a:lnTo>
                  <a:pt x="5003800" y="381127"/>
                </a:lnTo>
                <a:lnTo>
                  <a:pt x="5003800" y="396875"/>
                </a:lnTo>
                <a:lnTo>
                  <a:pt x="5010150" y="403225"/>
                </a:lnTo>
                <a:lnTo>
                  <a:pt x="5026025" y="403225"/>
                </a:lnTo>
                <a:lnTo>
                  <a:pt x="5032375" y="396875"/>
                </a:lnTo>
                <a:lnTo>
                  <a:pt x="5032375" y="381127"/>
                </a:lnTo>
                <a:close/>
              </a:path>
              <a:path w="5870575" h="1372870">
                <a:moveTo>
                  <a:pt x="5089525" y="381127"/>
                </a:moveTo>
                <a:lnTo>
                  <a:pt x="5083175" y="374650"/>
                </a:lnTo>
                <a:lnTo>
                  <a:pt x="5067427" y="374650"/>
                </a:lnTo>
                <a:lnTo>
                  <a:pt x="5060950" y="381127"/>
                </a:lnTo>
                <a:lnTo>
                  <a:pt x="5060950" y="396875"/>
                </a:lnTo>
                <a:lnTo>
                  <a:pt x="5067427" y="403225"/>
                </a:lnTo>
                <a:lnTo>
                  <a:pt x="5083175" y="403225"/>
                </a:lnTo>
                <a:lnTo>
                  <a:pt x="5089525" y="396875"/>
                </a:lnTo>
                <a:lnTo>
                  <a:pt x="5089525" y="381127"/>
                </a:lnTo>
                <a:close/>
              </a:path>
              <a:path w="5870575" h="1372870">
                <a:moveTo>
                  <a:pt x="5146802" y="381127"/>
                </a:moveTo>
                <a:lnTo>
                  <a:pt x="5140325" y="374650"/>
                </a:lnTo>
                <a:lnTo>
                  <a:pt x="5124577" y="374650"/>
                </a:lnTo>
                <a:lnTo>
                  <a:pt x="5118100" y="381127"/>
                </a:lnTo>
                <a:lnTo>
                  <a:pt x="5118100" y="396875"/>
                </a:lnTo>
                <a:lnTo>
                  <a:pt x="5124577" y="403225"/>
                </a:lnTo>
                <a:lnTo>
                  <a:pt x="5140325" y="403225"/>
                </a:lnTo>
                <a:lnTo>
                  <a:pt x="5146802" y="396875"/>
                </a:lnTo>
                <a:lnTo>
                  <a:pt x="5146802" y="381127"/>
                </a:lnTo>
                <a:close/>
              </a:path>
              <a:path w="5870575" h="1372870">
                <a:moveTo>
                  <a:pt x="5203952" y="381127"/>
                </a:moveTo>
                <a:lnTo>
                  <a:pt x="5197602" y="374650"/>
                </a:lnTo>
                <a:lnTo>
                  <a:pt x="5181727" y="374650"/>
                </a:lnTo>
                <a:lnTo>
                  <a:pt x="5175377" y="381127"/>
                </a:lnTo>
                <a:lnTo>
                  <a:pt x="5175377" y="396875"/>
                </a:lnTo>
                <a:lnTo>
                  <a:pt x="5181727" y="403225"/>
                </a:lnTo>
                <a:lnTo>
                  <a:pt x="5197602" y="403225"/>
                </a:lnTo>
                <a:lnTo>
                  <a:pt x="5203952" y="396875"/>
                </a:lnTo>
                <a:lnTo>
                  <a:pt x="5203952" y="381127"/>
                </a:lnTo>
                <a:close/>
              </a:path>
              <a:path w="5870575" h="1372870">
                <a:moveTo>
                  <a:pt x="5261102" y="381127"/>
                </a:moveTo>
                <a:lnTo>
                  <a:pt x="5254752" y="374650"/>
                </a:lnTo>
                <a:lnTo>
                  <a:pt x="5238877" y="374650"/>
                </a:lnTo>
                <a:lnTo>
                  <a:pt x="5232527" y="381127"/>
                </a:lnTo>
                <a:lnTo>
                  <a:pt x="5232527" y="396875"/>
                </a:lnTo>
                <a:lnTo>
                  <a:pt x="5238877" y="403225"/>
                </a:lnTo>
                <a:lnTo>
                  <a:pt x="5254752" y="403225"/>
                </a:lnTo>
                <a:lnTo>
                  <a:pt x="5261102" y="396875"/>
                </a:lnTo>
                <a:lnTo>
                  <a:pt x="5261102" y="381127"/>
                </a:lnTo>
                <a:close/>
              </a:path>
              <a:path w="5870575" h="1372870">
                <a:moveTo>
                  <a:pt x="5318252" y="381127"/>
                </a:moveTo>
                <a:lnTo>
                  <a:pt x="5311902" y="374650"/>
                </a:lnTo>
                <a:lnTo>
                  <a:pt x="5296154" y="374650"/>
                </a:lnTo>
                <a:lnTo>
                  <a:pt x="5289677" y="381127"/>
                </a:lnTo>
                <a:lnTo>
                  <a:pt x="5289677" y="396875"/>
                </a:lnTo>
                <a:lnTo>
                  <a:pt x="5296154" y="403225"/>
                </a:lnTo>
                <a:lnTo>
                  <a:pt x="5311902" y="403225"/>
                </a:lnTo>
                <a:lnTo>
                  <a:pt x="5318252" y="396875"/>
                </a:lnTo>
                <a:lnTo>
                  <a:pt x="5318252" y="381127"/>
                </a:lnTo>
                <a:close/>
              </a:path>
              <a:path w="5870575" h="1372870">
                <a:moveTo>
                  <a:pt x="5375529" y="381127"/>
                </a:moveTo>
                <a:lnTo>
                  <a:pt x="5369052" y="374650"/>
                </a:lnTo>
                <a:lnTo>
                  <a:pt x="5353304" y="374650"/>
                </a:lnTo>
                <a:lnTo>
                  <a:pt x="5346827" y="381127"/>
                </a:lnTo>
                <a:lnTo>
                  <a:pt x="5346827" y="396875"/>
                </a:lnTo>
                <a:lnTo>
                  <a:pt x="5353304" y="403225"/>
                </a:lnTo>
                <a:lnTo>
                  <a:pt x="5369052" y="403225"/>
                </a:lnTo>
                <a:lnTo>
                  <a:pt x="5375529" y="396875"/>
                </a:lnTo>
                <a:lnTo>
                  <a:pt x="5375529" y="381127"/>
                </a:lnTo>
                <a:close/>
              </a:path>
              <a:path w="5870575" h="1372870">
                <a:moveTo>
                  <a:pt x="5432679" y="381127"/>
                </a:moveTo>
                <a:lnTo>
                  <a:pt x="5426202" y="374650"/>
                </a:lnTo>
                <a:lnTo>
                  <a:pt x="5410454" y="374650"/>
                </a:lnTo>
                <a:lnTo>
                  <a:pt x="5404104" y="381127"/>
                </a:lnTo>
                <a:lnTo>
                  <a:pt x="5404104" y="396875"/>
                </a:lnTo>
                <a:lnTo>
                  <a:pt x="5410454" y="403225"/>
                </a:lnTo>
                <a:lnTo>
                  <a:pt x="5426202" y="403225"/>
                </a:lnTo>
                <a:lnTo>
                  <a:pt x="5432679" y="396875"/>
                </a:lnTo>
                <a:lnTo>
                  <a:pt x="5432679" y="381127"/>
                </a:lnTo>
                <a:close/>
              </a:path>
              <a:path w="5870575" h="1372870">
                <a:moveTo>
                  <a:pt x="5489829" y="381127"/>
                </a:moveTo>
                <a:lnTo>
                  <a:pt x="5483479" y="374650"/>
                </a:lnTo>
                <a:lnTo>
                  <a:pt x="5467604" y="374650"/>
                </a:lnTo>
                <a:lnTo>
                  <a:pt x="5461254" y="381127"/>
                </a:lnTo>
                <a:lnTo>
                  <a:pt x="5461254" y="396875"/>
                </a:lnTo>
                <a:lnTo>
                  <a:pt x="5467604" y="403225"/>
                </a:lnTo>
                <a:lnTo>
                  <a:pt x="5483479" y="403225"/>
                </a:lnTo>
                <a:lnTo>
                  <a:pt x="5489829" y="396875"/>
                </a:lnTo>
                <a:lnTo>
                  <a:pt x="5489829" y="381127"/>
                </a:lnTo>
                <a:close/>
              </a:path>
              <a:path w="5870575" h="1372870">
                <a:moveTo>
                  <a:pt x="5546979" y="381127"/>
                </a:moveTo>
                <a:lnTo>
                  <a:pt x="5540629" y="374650"/>
                </a:lnTo>
                <a:lnTo>
                  <a:pt x="5524754" y="374650"/>
                </a:lnTo>
                <a:lnTo>
                  <a:pt x="5518404" y="381127"/>
                </a:lnTo>
                <a:lnTo>
                  <a:pt x="5518404" y="396875"/>
                </a:lnTo>
                <a:lnTo>
                  <a:pt x="5524754" y="403225"/>
                </a:lnTo>
                <a:lnTo>
                  <a:pt x="5540629" y="403225"/>
                </a:lnTo>
                <a:lnTo>
                  <a:pt x="5546979" y="396875"/>
                </a:lnTo>
                <a:lnTo>
                  <a:pt x="5546979" y="381127"/>
                </a:lnTo>
                <a:close/>
              </a:path>
              <a:path w="5870575" h="1372870">
                <a:moveTo>
                  <a:pt x="5604256" y="381127"/>
                </a:moveTo>
                <a:lnTo>
                  <a:pt x="5597779" y="374650"/>
                </a:lnTo>
                <a:lnTo>
                  <a:pt x="5582031" y="374650"/>
                </a:lnTo>
                <a:lnTo>
                  <a:pt x="5575554" y="381127"/>
                </a:lnTo>
                <a:lnTo>
                  <a:pt x="5575554" y="396875"/>
                </a:lnTo>
                <a:lnTo>
                  <a:pt x="5582031" y="403225"/>
                </a:lnTo>
                <a:lnTo>
                  <a:pt x="5597779" y="403225"/>
                </a:lnTo>
                <a:lnTo>
                  <a:pt x="5604256" y="396875"/>
                </a:lnTo>
                <a:lnTo>
                  <a:pt x="5604256" y="381127"/>
                </a:lnTo>
                <a:close/>
              </a:path>
              <a:path w="5870575" h="1372870">
                <a:moveTo>
                  <a:pt x="5661406" y="381127"/>
                </a:moveTo>
                <a:lnTo>
                  <a:pt x="5654929" y="374650"/>
                </a:lnTo>
                <a:lnTo>
                  <a:pt x="5639181" y="374650"/>
                </a:lnTo>
                <a:lnTo>
                  <a:pt x="5632831" y="381127"/>
                </a:lnTo>
                <a:lnTo>
                  <a:pt x="5632831" y="396875"/>
                </a:lnTo>
                <a:lnTo>
                  <a:pt x="5639181" y="403225"/>
                </a:lnTo>
                <a:lnTo>
                  <a:pt x="5654929" y="403225"/>
                </a:lnTo>
                <a:lnTo>
                  <a:pt x="5661406" y="396875"/>
                </a:lnTo>
                <a:lnTo>
                  <a:pt x="5661406" y="381127"/>
                </a:lnTo>
                <a:close/>
              </a:path>
              <a:path w="5870575" h="1372870">
                <a:moveTo>
                  <a:pt x="5718556" y="381127"/>
                </a:moveTo>
                <a:lnTo>
                  <a:pt x="5712206" y="374650"/>
                </a:lnTo>
                <a:lnTo>
                  <a:pt x="5696331" y="374650"/>
                </a:lnTo>
                <a:lnTo>
                  <a:pt x="5689981" y="381127"/>
                </a:lnTo>
                <a:lnTo>
                  <a:pt x="5689981" y="396875"/>
                </a:lnTo>
                <a:lnTo>
                  <a:pt x="5696331" y="403225"/>
                </a:lnTo>
                <a:lnTo>
                  <a:pt x="5712206" y="403225"/>
                </a:lnTo>
                <a:lnTo>
                  <a:pt x="5718556" y="396875"/>
                </a:lnTo>
                <a:lnTo>
                  <a:pt x="5718556" y="381127"/>
                </a:lnTo>
                <a:close/>
              </a:path>
              <a:path w="5870575" h="1372870">
                <a:moveTo>
                  <a:pt x="5775706" y="381127"/>
                </a:moveTo>
                <a:lnTo>
                  <a:pt x="5769356" y="374650"/>
                </a:lnTo>
                <a:lnTo>
                  <a:pt x="5753481" y="374650"/>
                </a:lnTo>
                <a:lnTo>
                  <a:pt x="5747131" y="381127"/>
                </a:lnTo>
                <a:lnTo>
                  <a:pt x="5747131" y="396875"/>
                </a:lnTo>
                <a:lnTo>
                  <a:pt x="5753481" y="403225"/>
                </a:lnTo>
                <a:lnTo>
                  <a:pt x="5769356" y="403225"/>
                </a:lnTo>
                <a:lnTo>
                  <a:pt x="5775706" y="396875"/>
                </a:lnTo>
                <a:lnTo>
                  <a:pt x="5775706" y="381127"/>
                </a:lnTo>
                <a:close/>
              </a:path>
              <a:path w="5870575" h="1372870">
                <a:moveTo>
                  <a:pt x="5832856" y="381127"/>
                </a:moveTo>
                <a:lnTo>
                  <a:pt x="5826506" y="374650"/>
                </a:lnTo>
                <a:lnTo>
                  <a:pt x="5810758" y="374650"/>
                </a:lnTo>
                <a:lnTo>
                  <a:pt x="5804281" y="381127"/>
                </a:lnTo>
                <a:lnTo>
                  <a:pt x="5804281" y="396875"/>
                </a:lnTo>
                <a:lnTo>
                  <a:pt x="5810758" y="403225"/>
                </a:lnTo>
                <a:lnTo>
                  <a:pt x="5826506" y="403225"/>
                </a:lnTo>
                <a:lnTo>
                  <a:pt x="5832856" y="396875"/>
                </a:lnTo>
                <a:lnTo>
                  <a:pt x="5832856" y="381127"/>
                </a:lnTo>
                <a:close/>
              </a:path>
              <a:path w="5870575" h="1372870">
                <a:moveTo>
                  <a:pt x="5842000" y="332994"/>
                </a:moveTo>
                <a:lnTo>
                  <a:pt x="5835650" y="326644"/>
                </a:lnTo>
                <a:lnTo>
                  <a:pt x="5819775" y="326644"/>
                </a:lnTo>
                <a:lnTo>
                  <a:pt x="5813425" y="332994"/>
                </a:lnTo>
                <a:lnTo>
                  <a:pt x="5813425" y="348869"/>
                </a:lnTo>
                <a:lnTo>
                  <a:pt x="5819775" y="355219"/>
                </a:lnTo>
                <a:lnTo>
                  <a:pt x="5835650" y="355219"/>
                </a:lnTo>
                <a:lnTo>
                  <a:pt x="5842000" y="348869"/>
                </a:lnTo>
                <a:lnTo>
                  <a:pt x="5842000" y="332994"/>
                </a:lnTo>
                <a:close/>
              </a:path>
              <a:path w="5870575" h="1372870">
                <a:moveTo>
                  <a:pt x="5842000" y="275844"/>
                </a:moveTo>
                <a:lnTo>
                  <a:pt x="5835650" y="269494"/>
                </a:lnTo>
                <a:lnTo>
                  <a:pt x="5819775" y="269494"/>
                </a:lnTo>
                <a:lnTo>
                  <a:pt x="5813425" y="275844"/>
                </a:lnTo>
                <a:lnTo>
                  <a:pt x="5813425" y="291592"/>
                </a:lnTo>
                <a:lnTo>
                  <a:pt x="5819775" y="298069"/>
                </a:lnTo>
                <a:lnTo>
                  <a:pt x="5835650" y="298069"/>
                </a:lnTo>
                <a:lnTo>
                  <a:pt x="5842000" y="291592"/>
                </a:lnTo>
                <a:lnTo>
                  <a:pt x="5842000" y="275844"/>
                </a:lnTo>
                <a:close/>
              </a:path>
              <a:path w="5870575" h="1372870">
                <a:moveTo>
                  <a:pt x="5842000" y="218694"/>
                </a:moveTo>
                <a:lnTo>
                  <a:pt x="5835650" y="212217"/>
                </a:lnTo>
                <a:lnTo>
                  <a:pt x="5819775" y="212217"/>
                </a:lnTo>
                <a:lnTo>
                  <a:pt x="5813425" y="218694"/>
                </a:lnTo>
                <a:lnTo>
                  <a:pt x="5813425" y="234442"/>
                </a:lnTo>
                <a:lnTo>
                  <a:pt x="5819775" y="240919"/>
                </a:lnTo>
                <a:lnTo>
                  <a:pt x="5835650" y="240919"/>
                </a:lnTo>
                <a:lnTo>
                  <a:pt x="5842000" y="234442"/>
                </a:lnTo>
                <a:lnTo>
                  <a:pt x="5842000" y="218694"/>
                </a:lnTo>
                <a:close/>
              </a:path>
              <a:path w="5870575" h="1372870">
                <a:moveTo>
                  <a:pt x="5842000" y="161417"/>
                </a:moveTo>
                <a:lnTo>
                  <a:pt x="5835650" y="155067"/>
                </a:lnTo>
                <a:lnTo>
                  <a:pt x="5819775" y="155067"/>
                </a:lnTo>
                <a:lnTo>
                  <a:pt x="5813425" y="161417"/>
                </a:lnTo>
                <a:lnTo>
                  <a:pt x="5813425" y="177292"/>
                </a:lnTo>
                <a:lnTo>
                  <a:pt x="5819775" y="183642"/>
                </a:lnTo>
                <a:lnTo>
                  <a:pt x="5835650" y="183642"/>
                </a:lnTo>
                <a:lnTo>
                  <a:pt x="5842000" y="177292"/>
                </a:lnTo>
                <a:lnTo>
                  <a:pt x="5842000" y="161417"/>
                </a:lnTo>
                <a:close/>
              </a:path>
              <a:path w="5870575" h="1372870">
                <a:moveTo>
                  <a:pt x="5842000" y="104267"/>
                </a:moveTo>
                <a:lnTo>
                  <a:pt x="5835650" y="97917"/>
                </a:lnTo>
                <a:lnTo>
                  <a:pt x="5819775" y="97917"/>
                </a:lnTo>
                <a:lnTo>
                  <a:pt x="5813425" y="104267"/>
                </a:lnTo>
                <a:lnTo>
                  <a:pt x="5813425" y="120142"/>
                </a:lnTo>
                <a:lnTo>
                  <a:pt x="5819775" y="126492"/>
                </a:lnTo>
                <a:lnTo>
                  <a:pt x="5835650" y="126492"/>
                </a:lnTo>
                <a:lnTo>
                  <a:pt x="5842000" y="120142"/>
                </a:lnTo>
                <a:lnTo>
                  <a:pt x="5842000" y="104267"/>
                </a:lnTo>
                <a:close/>
              </a:path>
              <a:path w="5870575" h="1372870">
                <a:moveTo>
                  <a:pt x="5870575" y="85725"/>
                </a:moveTo>
                <a:lnTo>
                  <a:pt x="5827649" y="0"/>
                </a:lnTo>
                <a:lnTo>
                  <a:pt x="5784850" y="85725"/>
                </a:lnTo>
                <a:lnTo>
                  <a:pt x="5870575" y="85725"/>
                </a:lnTo>
                <a:close/>
              </a:path>
            </a:pathLst>
          </a:custGeom>
          <a:solidFill>
            <a:srgbClr val="3A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3302634" y="4798212"/>
            <a:ext cx="1647189" cy="86233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sz="1600" b="1" spc="-5" dirty="0">
                <a:solidFill>
                  <a:srgbClr val="3A3838"/>
                </a:solidFill>
                <a:latin typeface="Microsoft JhengHei"/>
                <a:cs typeface="Microsoft JhengHei"/>
              </a:rPr>
              <a:t>*至</a:t>
            </a:r>
            <a:r>
              <a:rPr sz="1600" b="1" spc="-10" dirty="0">
                <a:solidFill>
                  <a:srgbClr val="3A3838"/>
                </a:solidFill>
                <a:latin typeface="Microsoft JhengHei"/>
                <a:cs typeface="Microsoft JhengHei"/>
              </a:rPr>
              <a:t>7-11</a:t>
            </a:r>
            <a:endParaRPr sz="1600">
              <a:latin typeface="Microsoft JhengHei"/>
              <a:cs typeface="Microsoft JhengHei"/>
            </a:endParaRPr>
          </a:p>
          <a:p>
            <a:pPr algn="ctr">
              <a:lnSpc>
                <a:spcPct val="100000"/>
              </a:lnSpc>
              <a:spcBef>
                <a:spcPts val="275"/>
              </a:spcBef>
            </a:pPr>
            <a:r>
              <a:rPr sz="1600" b="1" spc="-5" dirty="0">
                <a:solidFill>
                  <a:srgbClr val="3A3838"/>
                </a:solidFill>
                <a:latin typeface="Microsoft JhengHei"/>
                <a:cs typeface="Microsoft JhengHei"/>
              </a:rPr>
              <a:t>全家及萊爾富使用</a:t>
            </a:r>
            <a:endParaRPr sz="1600">
              <a:latin typeface="Microsoft JhengHei"/>
              <a:cs typeface="Microsoft JhengHei"/>
            </a:endParaRPr>
          </a:p>
          <a:p>
            <a:pPr algn="ctr">
              <a:lnSpc>
                <a:spcPct val="100000"/>
              </a:lnSpc>
              <a:spcBef>
                <a:spcPts val="280"/>
              </a:spcBef>
            </a:pPr>
            <a:r>
              <a:rPr sz="1600" b="1" spc="-5" dirty="0">
                <a:solidFill>
                  <a:srgbClr val="3A3838"/>
                </a:solidFill>
                <a:latin typeface="Microsoft JhengHei"/>
                <a:cs typeface="Microsoft JhengHei"/>
              </a:rPr>
              <a:t>KIS</a:t>
            </a:r>
            <a:r>
              <a:rPr sz="1600" b="1" dirty="0">
                <a:solidFill>
                  <a:srgbClr val="3A3838"/>
                </a:solidFill>
                <a:latin typeface="Microsoft JhengHei"/>
                <a:cs typeface="Microsoft JhengHei"/>
              </a:rPr>
              <a:t>O</a:t>
            </a:r>
            <a:r>
              <a:rPr sz="1600" b="1" spc="-5" dirty="0">
                <a:solidFill>
                  <a:srgbClr val="3A3838"/>
                </a:solidFill>
                <a:latin typeface="Microsoft JhengHei"/>
                <a:cs typeface="Microsoft JhengHei"/>
              </a:rPr>
              <a:t>K</a:t>
            </a:r>
            <a:r>
              <a:rPr sz="1600" b="1" spc="-10" dirty="0">
                <a:solidFill>
                  <a:srgbClr val="3A3838"/>
                </a:solidFill>
                <a:latin typeface="Microsoft JhengHei"/>
                <a:cs typeface="Microsoft JhengHei"/>
              </a:rPr>
              <a:t>機台領餐</a:t>
            </a:r>
            <a:endParaRPr sz="1600">
              <a:latin typeface="Microsoft JhengHei"/>
              <a:cs typeface="Microsoft JhengHe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178458" y="6142126"/>
            <a:ext cx="340232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3A3838"/>
                </a:solidFill>
                <a:latin typeface="Microsoft YaHei"/>
                <a:cs typeface="Microsoft YaHei"/>
              </a:rPr>
              <a:t>*</a:t>
            </a:r>
            <a:r>
              <a:rPr sz="1200" b="1" spc="-5" dirty="0">
                <a:solidFill>
                  <a:srgbClr val="3A3838"/>
                </a:solidFill>
                <a:latin typeface="Microsoft YaHei"/>
                <a:cs typeface="Microsoft YaHei"/>
              </a:rPr>
              <a:t> 7-11-ibon，</a:t>
            </a:r>
            <a:r>
              <a:rPr sz="1200" b="1" dirty="0">
                <a:solidFill>
                  <a:srgbClr val="3A3838"/>
                </a:solidFill>
                <a:latin typeface="Microsoft YaHei"/>
                <a:cs typeface="Microsoft YaHei"/>
              </a:rPr>
              <a:t>全家</a:t>
            </a:r>
            <a:r>
              <a:rPr sz="1200" b="1" spc="-45" dirty="0">
                <a:solidFill>
                  <a:srgbClr val="3A3838"/>
                </a:solidFill>
                <a:latin typeface="Microsoft YaHei"/>
                <a:cs typeface="Microsoft YaHei"/>
              </a:rPr>
              <a:t> </a:t>
            </a:r>
            <a:r>
              <a:rPr sz="1200" b="1" spc="-20" dirty="0">
                <a:solidFill>
                  <a:srgbClr val="3A3838"/>
                </a:solidFill>
                <a:latin typeface="Microsoft YaHei"/>
                <a:cs typeface="Microsoft YaHei"/>
              </a:rPr>
              <a:t>FAMI</a:t>
            </a:r>
            <a:r>
              <a:rPr sz="1200" b="1" dirty="0">
                <a:solidFill>
                  <a:srgbClr val="3A3838"/>
                </a:solidFill>
                <a:latin typeface="Microsoft YaHei"/>
                <a:cs typeface="Microsoft YaHei"/>
              </a:rPr>
              <a:t> </a:t>
            </a:r>
            <a:r>
              <a:rPr sz="1200" b="1" spc="5" dirty="0">
                <a:solidFill>
                  <a:srgbClr val="3A3838"/>
                </a:solidFill>
                <a:latin typeface="Microsoft YaHei"/>
                <a:cs typeface="Microsoft YaHei"/>
              </a:rPr>
              <a:t>port，</a:t>
            </a:r>
            <a:r>
              <a:rPr sz="1200" b="1" dirty="0">
                <a:solidFill>
                  <a:srgbClr val="3A3838"/>
                </a:solidFill>
                <a:latin typeface="Microsoft YaHei"/>
                <a:cs typeface="Microsoft YaHei"/>
              </a:rPr>
              <a:t>萊爾富-LIFE ET</a:t>
            </a:r>
            <a:endParaRPr sz="1200">
              <a:latin typeface="Microsoft YaHei"/>
              <a:cs typeface="Microsoft YaHe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378577" y="4495571"/>
            <a:ext cx="2661285" cy="874394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sz="1600" b="1" spc="-5" dirty="0">
                <a:solidFill>
                  <a:srgbClr val="3A3838"/>
                </a:solidFill>
                <a:latin typeface="Microsoft JhengHei"/>
                <a:cs typeface="Microsoft JhengHei"/>
              </a:rPr>
              <a:t>依KI</a:t>
            </a:r>
            <a:r>
              <a:rPr sz="1600" b="1" dirty="0">
                <a:solidFill>
                  <a:srgbClr val="3A3838"/>
                </a:solidFill>
                <a:latin typeface="Microsoft JhengHei"/>
                <a:cs typeface="Microsoft JhengHei"/>
              </a:rPr>
              <a:t>O</a:t>
            </a:r>
            <a:r>
              <a:rPr sz="1600" b="1" spc="-10" dirty="0">
                <a:solidFill>
                  <a:srgbClr val="3A3838"/>
                </a:solidFill>
                <a:latin typeface="Microsoft JhengHei"/>
                <a:cs typeface="Microsoft JhengHei"/>
              </a:rPr>
              <a:t>S</a:t>
            </a:r>
            <a:r>
              <a:rPr sz="1600" b="1" dirty="0">
                <a:solidFill>
                  <a:srgbClr val="3A3838"/>
                </a:solidFill>
                <a:latin typeface="Microsoft JhengHei"/>
                <a:cs typeface="Microsoft JhengHei"/>
              </a:rPr>
              <a:t>K</a:t>
            </a:r>
            <a:r>
              <a:rPr sz="1600" b="1" spc="-5" dirty="0">
                <a:solidFill>
                  <a:srgbClr val="3A3838"/>
                </a:solidFill>
                <a:latin typeface="Microsoft JhengHei"/>
                <a:cs typeface="Microsoft JhengHei"/>
              </a:rPr>
              <a:t>螢幕指示讀取</a:t>
            </a:r>
            <a:endParaRPr sz="1600">
              <a:latin typeface="Microsoft JhengHei"/>
              <a:cs typeface="Microsoft JhengHei"/>
            </a:endParaRPr>
          </a:p>
          <a:p>
            <a:pPr algn="ctr">
              <a:lnSpc>
                <a:spcPct val="100000"/>
              </a:lnSpc>
              <a:spcBef>
                <a:spcPts val="275"/>
              </a:spcBef>
            </a:pPr>
            <a:r>
              <a:rPr sz="1600" b="1" spc="-5" dirty="0">
                <a:solidFill>
                  <a:srgbClr val="3A3838"/>
                </a:solidFill>
                <a:latin typeface="Microsoft JhengHei"/>
                <a:cs typeface="Microsoft JhengHei"/>
              </a:rPr>
              <a:t>【數位幸福餐券】印出小白單</a:t>
            </a:r>
            <a:endParaRPr sz="1600">
              <a:latin typeface="Microsoft JhengHei"/>
              <a:cs typeface="Microsoft JhengHei"/>
            </a:endParaRPr>
          </a:p>
          <a:p>
            <a:pPr algn="ctr">
              <a:lnSpc>
                <a:spcPct val="100000"/>
              </a:lnSpc>
              <a:spcBef>
                <a:spcPts val="850"/>
              </a:spcBef>
            </a:pPr>
            <a:r>
              <a:rPr sz="1200" b="1" dirty="0">
                <a:solidFill>
                  <a:srgbClr val="FF0000"/>
                </a:solidFill>
                <a:latin typeface="Microsoft JhengHei"/>
                <a:cs typeface="Microsoft JhengHei"/>
              </a:rPr>
              <a:t>(</a:t>
            </a:r>
            <a:r>
              <a:rPr sz="1200" b="1" spc="-30" dirty="0">
                <a:solidFill>
                  <a:srgbClr val="FF0000"/>
                </a:solidFill>
                <a:latin typeface="Microsoft JhengHei"/>
                <a:cs typeface="Microsoft JhengHei"/>
              </a:rPr>
              <a:t> </a:t>
            </a:r>
            <a:r>
              <a:rPr sz="1200" b="1" dirty="0">
                <a:solidFill>
                  <a:srgbClr val="FF0000"/>
                </a:solidFill>
                <a:latin typeface="Microsoft JhengHei"/>
                <a:cs typeface="Microsoft JhengHei"/>
              </a:rPr>
              <a:t>限當日兌換、限同一商店</a:t>
            </a:r>
            <a:r>
              <a:rPr sz="1200" b="1" spc="-30" dirty="0">
                <a:solidFill>
                  <a:srgbClr val="FF0000"/>
                </a:solidFill>
                <a:latin typeface="Microsoft JhengHei"/>
                <a:cs typeface="Microsoft JhengHei"/>
              </a:rPr>
              <a:t> </a:t>
            </a:r>
            <a:r>
              <a:rPr sz="1200" b="1" dirty="0">
                <a:solidFill>
                  <a:srgbClr val="FF0000"/>
                </a:solidFill>
                <a:latin typeface="Microsoft JhengHei"/>
                <a:cs typeface="Microsoft JhengHei"/>
              </a:rPr>
              <a:t>)</a:t>
            </a:r>
            <a:endParaRPr sz="1200">
              <a:latin typeface="Microsoft JhengHei"/>
              <a:cs typeface="Microsoft JhengHe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9491853" y="2204085"/>
            <a:ext cx="205549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3A3838"/>
                </a:solidFill>
                <a:latin typeface="Microsoft JhengHei"/>
                <a:cs typeface="Microsoft JhengHei"/>
              </a:rPr>
              <a:t>一卡通餐食劵後台系統</a:t>
            </a:r>
            <a:endParaRPr sz="1600">
              <a:latin typeface="Microsoft JhengHei"/>
              <a:cs typeface="Microsoft JhengHe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7121397" y="483870"/>
            <a:ext cx="29908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3A3838"/>
                </a:solidFill>
                <a:latin typeface="Microsoft JhengHei"/>
                <a:cs typeface="Microsoft JhengHei"/>
              </a:rPr>
              <a:t>判讀卡片領餐資格</a:t>
            </a:r>
            <a:r>
              <a:rPr sz="1200" b="1" spc="-35" dirty="0">
                <a:solidFill>
                  <a:srgbClr val="3A3838"/>
                </a:solidFill>
                <a:latin typeface="Microsoft JhengHei"/>
                <a:cs typeface="Microsoft JhengHei"/>
              </a:rPr>
              <a:t> </a:t>
            </a:r>
            <a:r>
              <a:rPr sz="1200" b="1" dirty="0">
                <a:solidFill>
                  <a:srgbClr val="3A3838"/>
                </a:solidFill>
                <a:latin typeface="Microsoft JhengHei"/>
                <a:cs typeface="Microsoft JhengHei"/>
              </a:rPr>
              <a:t>(</a:t>
            </a:r>
            <a:r>
              <a:rPr sz="1200" b="1" spc="-40" dirty="0">
                <a:solidFill>
                  <a:srgbClr val="3A3838"/>
                </a:solidFill>
                <a:latin typeface="Microsoft JhengHei"/>
                <a:cs typeface="Microsoft JhengHei"/>
              </a:rPr>
              <a:t> </a:t>
            </a:r>
            <a:r>
              <a:rPr sz="1200" b="1" dirty="0">
                <a:solidFill>
                  <a:srgbClr val="3A3838"/>
                </a:solidFill>
                <a:latin typeface="Microsoft JhengHei"/>
                <a:cs typeface="Microsoft JhengHei"/>
              </a:rPr>
              <a:t>檢查是否符合兌換條件</a:t>
            </a:r>
            <a:r>
              <a:rPr sz="1200" b="1" spc="-30" dirty="0">
                <a:solidFill>
                  <a:srgbClr val="3A3838"/>
                </a:solidFill>
                <a:latin typeface="Microsoft JhengHei"/>
                <a:cs typeface="Microsoft JhengHei"/>
              </a:rPr>
              <a:t> </a:t>
            </a:r>
            <a:r>
              <a:rPr sz="1200" b="1" dirty="0">
                <a:solidFill>
                  <a:srgbClr val="3A3838"/>
                </a:solidFill>
                <a:latin typeface="Microsoft JhengHei"/>
                <a:cs typeface="Microsoft JhengHei"/>
              </a:rPr>
              <a:t>)</a:t>
            </a:r>
            <a:endParaRPr sz="1200">
              <a:latin typeface="Microsoft JhengHei"/>
              <a:cs typeface="Microsoft JhengHe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8305800" y="4542154"/>
            <a:ext cx="687070" cy="337820"/>
          </a:xfrm>
          <a:custGeom>
            <a:avLst/>
            <a:gdLst/>
            <a:ahLst/>
            <a:cxnLst/>
            <a:rect l="l" t="t" r="r" b="b"/>
            <a:pathLst>
              <a:path w="687070" h="337820">
                <a:moveTo>
                  <a:pt x="575168" y="302709"/>
                </a:moveTo>
                <a:lnTo>
                  <a:pt x="559053" y="337312"/>
                </a:lnTo>
                <a:lnTo>
                  <a:pt x="686816" y="333756"/>
                </a:lnTo>
                <a:lnTo>
                  <a:pt x="668554" y="310769"/>
                </a:lnTo>
                <a:lnTo>
                  <a:pt x="592454" y="310769"/>
                </a:lnTo>
                <a:lnTo>
                  <a:pt x="575168" y="302709"/>
                </a:lnTo>
                <a:close/>
              </a:path>
              <a:path w="687070" h="337820">
                <a:moveTo>
                  <a:pt x="591240" y="268196"/>
                </a:moveTo>
                <a:lnTo>
                  <a:pt x="575168" y="302709"/>
                </a:lnTo>
                <a:lnTo>
                  <a:pt x="592454" y="310769"/>
                </a:lnTo>
                <a:lnTo>
                  <a:pt x="608456" y="276225"/>
                </a:lnTo>
                <a:lnTo>
                  <a:pt x="591240" y="268196"/>
                </a:lnTo>
                <a:close/>
              </a:path>
              <a:path w="687070" h="337820">
                <a:moveTo>
                  <a:pt x="607314" y="233680"/>
                </a:moveTo>
                <a:lnTo>
                  <a:pt x="591240" y="268196"/>
                </a:lnTo>
                <a:lnTo>
                  <a:pt x="608456" y="276225"/>
                </a:lnTo>
                <a:lnTo>
                  <a:pt x="592454" y="310769"/>
                </a:lnTo>
                <a:lnTo>
                  <a:pt x="668554" y="310769"/>
                </a:lnTo>
                <a:lnTo>
                  <a:pt x="607314" y="233680"/>
                </a:lnTo>
                <a:close/>
              </a:path>
              <a:path w="687070" h="337820">
                <a:moveTo>
                  <a:pt x="16128" y="0"/>
                </a:moveTo>
                <a:lnTo>
                  <a:pt x="0" y="34544"/>
                </a:lnTo>
                <a:lnTo>
                  <a:pt x="575168" y="302709"/>
                </a:lnTo>
                <a:lnTo>
                  <a:pt x="591240" y="268196"/>
                </a:lnTo>
                <a:lnTo>
                  <a:pt x="16128" y="0"/>
                </a:lnTo>
                <a:close/>
              </a:path>
            </a:pathLst>
          </a:custGeom>
          <a:solidFill>
            <a:srgbClr val="3A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6968997" y="3096005"/>
            <a:ext cx="32956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3A3838"/>
                </a:solidFill>
                <a:latin typeface="Microsoft JhengHei"/>
                <a:cs typeface="Microsoft JhengHei"/>
              </a:rPr>
              <a:t>判讀卡片領餐資格資格</a:t>
            </a:r>
            <a:r>
              <a:rPr sz="1200" b="1" spc="-35" dirty="0">
                <a:solidFill>
                  <a:srgbClr val="3A3838"/>
                </a:solidFill>
                <a:latin typeface="Microsoft JhengHei"/>
                <a:cs typeface="Microsoft JhengHei"/>
              </a:rPr>
              <a:t> </a:t>
            </a:r>
            <a:r>
              <a:rPr sz="1200" b="1" dirty="0">
                <a:solidFill>
                  <a:srgbClr val="3A3838"/>
                </a:solidFill>
                <a:latin typeface="Microsoft JhengHei"/>
                <a:cs typeface="Microsoft JhengHei"/>
              </a:rPr>
              <a:t>(</a:t>
            </a:r>
            <a:r>
              <a:rPr sz="1200" b="1" spc="-40" dirty="0">
                <a:solidFill>
                  <a:srgbClr val="3A3838"/>
                </a:solidFill>
                <a:latin typeface="Microsoft JhengHei"/>
                <a:cs typeface="Microsoft JhengHei"/>
              </a:rPr>
              <a:t> </a:t>
            </a:r>
            <a:r>
              <a:rPr sz="1200" b="1" dirty="0">
                <a:solidFill>
                  <a:srgbClr val="3A3838"/>
                </a:solidFill>
                <a:latin typeface="Microsoft JhengHei"/>
                <a:cs typeface="Microsoft JhengHei"/>
              </a:rPr>
              <a:t>檢查是否符合兌換條件</a:t>
            </a:r>
            <a:r>
              <a:rPr sz="1200" b="1" spc="-30" dirty="0">
                <a:solidFill>
                  <a:srgbClr val="3A3838"/>
                </a:solidFill>
                <a:latin typeface="Microsoft JhengHei"/>
                <a:cs typeface="Microsoft JhengHei"/>
              </a:rPr>
              <a:t> </a:t>
            </a:r>
            <a:r>
              <a:rPr sz="1200" b="1" dirty="0">
                <a:solidFill>
                  <a:srgbClr val="3A3838"/>
                </a:solidFill>
                <a:latin typeface="Microsoft JhengHei"/>
                <a:cs typeface="Microsoft JhengHei"/>
              </a:rPr>
              <a:t>)</a:t>
            </a:r>
            <a:endParaRPr sz="1200">
              <a:latin typeface="Microsoft JhengHei"/>
              <a:cs typeface="Microsoft JhengHe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2898775" y="2344317"/>
            <a:ext cx="2399030" cy="5835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99745" marR="5080" indent="-487680">
              <a:lnSpc>
                <a:spcPct val="114399"/>
              </a:lnSpc>
              <a:spcBef>
                <a:spcPts val="100"/>
              </a:spcBef>
            </a:pPr>
            <a:r>
              <a:rPr sz="1600" b="1" spc="-5" dirty="0">
                <a:solidFill>
                  <a:srgbClr val="3A3838"/>
                </a:solidFill>
                <a:latin typeface="Microsoft JhengHei"/>
                <a:cs typeface="Microsoft JhengHei"/>
              </a:rPr>
              <a:t>至</a:t>
            </a:r>
            <a:r>
              <a:rPr sz="1600" b="1" spc="-10" dirty="0">
                <a:solidFill>
                  <a:srgbClr val="3A3838"/>
                </a:solidFill>
                <a:latin typeface="Microsoft JhengHei"/>
                <a:cs typeface="Microsoft JhengHei"/>
              </a:rPr>
              <a:t>7</a:t>
            </a:r>
            <a:r>
              <a:rPr sz="1600" b="1" spc="-5" dirty="0">
                <a:solidFill>
                  <a:srgbClr val="3A3838"/>
                </a:solidFill>
                <a:latin typeface="Microsoft JhengHei"/>
                <a:cs typeface="Microsoft JhengHei"/>
              </a:rPr>
              <a:t>-</a:t>
            </a:r>
            <a:r>
              <a:rPr sz="1600" b="1" spc="-10" dirty="0">
                <a:solidFill>
                  <a:srgbClr val="3A3838"/>
                </a:solidFill>
                <a:latin typeface="Microsoft JhengHei"/>
                <a:cs typeface="Microsoft JhengHei"/>
              </a:rPr>
              <a:t>11</a:t>
            </a:r>
            <a:r>
              <a:rPr sz="1600" b="1" spc="5" dirty="0">
                <a:solidFill>
                  <a:srgbClr val="3A3838"/>
                </a:solidFill>
                <a:latin typeface="Microsoft JhengHei"/>
                <a:cs typeface="Microsoft JhengHei"/>
              </a:rPr>
              <a:t>、</a:t>
            </a:r>
            <a:r>
              <a:rPr sz="1600" b="1" spc="-5" dirty="0">
                <a:solidFill>
                  <a:srgbClr val="3A3838"/>
                </a:solidFill>
                <a:latin typeface="Microsoft JhengHei"/>
                <a:cs typeface="Microsoft JhengHei"/>
              </a:rPr>
              <a:t>全家</a:t>
            </a:r>
            <a:r>
              <a:rPr sz="1600" b="1" spc="5" dirty="0">
                <a:solidFill>
                  <a:srgbClr val="3A3838"/>
                </a:solidFill>
                <a:latin typeface="Microsoft JhengHei"/>
                <a:cs typeface="Microsoft JhengHei"/>
              </a:rPr>
              <a:t>、</a:t>
            </a:r>
            <a:r>
              <a:rPr sz="1600" b="1" dirty="0">
                <a:solidFill>
                  <a:srgbClr val="3A3838"/>
                </a:solidFill>
                <a:latin typeface="Microsoft JhengHei"/>
                <a:cs typeface="Microsoft JhengHei"/>
              </a:rPr>
              <a:t>O</a:t>
            </a:r>
            <a:r>
              <a:rPr sz="1600" b="1" spc="-5" dirty="0">
                <a:solidFill>
                  <a:srgbClr val="3A3838"/>
                </a:solidFill>
                <a:latin typeface="Microsoft JhengHei"/>
                <a:cs typeface="Microsoft JhengHei"/>
              </a:rPr>
              <a:t>K超商、 楓康超市領餐</a:t>
            </a:r>
            <a:endParaRPr sz="1600">
              <a:latin typeface="Microsoft JhengHei"/>
              <a:cs typeface="Microsoft JhengHei"/>
            </a:endParaRPr>
          </a:p>
        </p:txBody>
      </p:sp>
      <p:grpSp>
        <p:nvGrpSpPr>
          <p:cNvPr id="55" name="object 55"/>
          <p:cNvGrpSpPr/>
          <p:nvPr/>
        </p:nvGrpSpPr>
        <p:grpSpPr>
          <a:xfrm>
            <a:off x="3351276" y="981455"/>
            <a:ext cx="1283335" cy="1343025"/>
            <a:chOff x="3351276" y="981455"/>
            <a:chExt cx="1283335" cy="1343025"/>
          </a:xfrm>
        </p:grpSpPr>
        <p:pic>
          <p:nvPicPr>
            <p:cNvPr id="56" name="object 5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991356" y="1684019"/>
              <a:ext cx="643127" cy="640079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406140" y="1080515"/>
              <a:ext cx="547115" cy="547115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429000" y="1691639"/>
              <a:ext cx="490727" cy="489203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3370326" y="1000505"/>
              <a:ext cx="615950" cy="1295400"/>
            </a:xfrm>
            <a:custGeom>
              <a:avLst/>
              <a:gdLst/>
              <a:ahLst/>
              <a:cxnLst/>
              <a:rect l="l" t="t" r="r" b="b"/>
              <a:pathLst>
                <a:path w="615950" h="1295400">
                  <a:moveTo>
                    <a:pt x="0" y="1295400"/>
                  </a:moveTo>
                  <a:lnTo>
                    <a:pt x="615696" y="1295400"/>
                  </a:lnTo>
                  <a:lnTo>
                    <a:pt x="615696" y="0"/>
                  </a:lnTo>
                  <a:lnTo>
                    <a:pt x="0" y="0"/>
                  </a:lnTo>
                  <a:lnTo>
                    <a:pt x="0" y="1295400"/>
                  </a:lnTo>
                  <a:close/>
                </a:path>
              </a:pathLst>
            </a:custGeom>
            <a:ln w="380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0" name="object 60"/>
          <p:cNvSpPr txBox="1"/>
          <p:nvPr/>
        </p:nvSpPr>
        <p:spPr>
          <a:xfrm>
            <a:off x="11513566" y="6410657"/>
            <a:ext cx="186690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85"/>
              </a:spcBef>
            </a:pPr>
            <a:fld id="{81D60167-4931-47E6-BA6A-407CBD079E47}" type="slidenum">
              <a:rPr sz="1400" b="1" dirty="0">
                <a:solidFill>
                  <a:srgbClr val="3A3838"/>
                </a:solidFill>
                <a:latin typeface="Microsoft YaHei"/>
                <a:cs typeface="Microsoft YaHei"/>
              </a:rPr>
              <a:t>2</a:t>
            </a:fld>
            <a:endParaRPr sz="1400">
              <a:latin typeface="Microsoft YaHei"/>
              <a:cs typeface="Microsoft YaHei"/>
            </a:endParaRPr>
          </a:p>
        </p:txBody>
      </p:sp>
      <p:sp>
        <p:nvSpPr>
          <p:cNvPr id="61" name="object 6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/>
              <a:t>本簡報內容為一卡通票證版權所有，未經授權不得對外公佈或向第三方揭示，如經發現本公司保留法律追訴權利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403605"/>
            <a:ext cx="86594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常見問題處理</a:t>
            </a:r>
            <a:r>
              <a:rPr spc="-55" dirty="0"/>
              <a:t> </a:t>
            </a:r>
            <a:r>
              <a:rPr dirty="0"/>
              <a:t>:</a:t>
            </a:r>
            <a:r>
              <a:rPr spc="-50" dirty="0"/>
              <a:t> </a:t>
            </a:r>
            <a:r>
              <a:rPr dirty="0"/>
              <a:t>為什麼店員告訴我沒有餘額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02283" y="1229360"/>
            <a:ext cx="10882630" cy="37445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27685" marR="347345" indent="-515620">
              <a:lnSpc>
                <a:spcPct val="100000"/>
              </a:lnSpc>
              <a:spcBef>
                <a:spcPts val="95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2800" spc="114" dirty="0">
                <a:solidFill>
                  <a:srgbClr val="3A3838"/>
                </a:solidFill>
                <a:latin typeface="Microsoft YaHei"/>
                <a:cs typeface="Microsoft YaHei"/>
              </a:rPr>
              <a:t>一卡通數位幸福餐券之發放方式是依據後台已開通之卡片資料 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進行領餐資格設定，合作商店會根</a:t>
            </a: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據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一卡</a:t>
            </a: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通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告知</a:t>
            </a: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可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領餐</a:t>
            </a: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與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否進行</a:t>
            </a:r>
            <a:endParaRPr sz="2800">
              <a:latin typeface="Microsoft YaHei"/>
              <a:cs typeface="Microsoft YaHei"/>
            </a:endParaRPr>
          </a:p>
          <a:p>
            <a:pPr marL="537210" marR="386715">
              <a:lnSpc>
                <a:spcPct val="117900"/>
              </a:lnSpc>
            </a:pP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指定金額的折抵，故餐食卡本身不會</a:t>
            </a: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因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此產</a:t>
            </a: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生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金</a:t>
            </a:r>
            <a:r>
              <a:rPr sz="2800" spc="5" dirty="0">
                <a:solidFill>
                  <a:srgbClr val="3A3838"/>
                </a:solidFill>
                <a:latin typeface="Microsoft YaHei"/>
                <a:cs typeface="Microsoft YaHei"/>
              </a:rPr>
              <a:t>額，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僅作</a:t>
            </a:r>
            <a:r>
              <a:rPr sz="2800" spc="10" dirty="0">
                <a:solidFill>
                  <a:srgbClr val="3A3838"/>
                </a:solidFill>
                <a:latin typeface="Microsoft YaHei"/>
                <a:cs typeface="Microsoft YaHei"/>
              </a:rPr>
              <a:t>為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領餐 資格之辨識。</a:t>
            </a:r>
            <a:endParaRPr sz="2800">
              <a:latin typeface="Microsoft YaHei"/>
              <a:cs typeface="Microsoft YaHei"/>
            </a:endParaRPr>
          </a:p>
          <a:p>
            <a:pPr marL="527685" marR="361315" indent="-515620">
              <a:lnSpc>
                <a:spcPct val="100000"/>
              </a:lnSpc>
              <a:spcBef>
                <a:spcPts val="600"/>
              </a:spcBef>
              <a:buAutoNum type="arabicPeriod" startAt="2"/>
              <a:tabLst>
                <a:tab pos="527685" algn="l"/>
                <a:tab pos="528320" algn="l"/>
              </a:tabLst>
            </a:pP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如學生不知如何使</a:t>
            </a:r>
            <a:r>
              <a:rPr sz="2800" spc="5" dirty="0">
                <a:solidFill>
                  <a:srgbClr val="3A3838"/>
                </a:solidFill>
                <a:latin typeface="Microsoft YaHei"/>
                <a:cs typeface="Microsoft YaHei"/>
              </a:rPr>
              <a:t>用</a:t>
            </a: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，</a:t>
            </a:r>
            <a:r>
              <a:rPr sz="2800" spc="5" dirty="0">
                <a:solidFill>
                  <a:srgbClr val="3A3838"/>
                </a:solidFill>
                <a:latin typeface="Microsoft YaHei"/>
                <a:cs typeface="Microsoft YaHei"/>
              </a:rPr>
              <a:t>可明確告知欲使用彰化數位幸福餐</a:t>
            </a:r>
            <a:r>
              <a:rPr sz="2800" spc="-25" dirty="0">
                <a:solidFill>
                  <a:srgbClr val="3A3838"/>
                </a:solidFill>
                <a:latin typeface="Microsoft YaHei"/>
                <a:cs typeface="Microsoft YaHei"/>
              </a:rPr>
              <a:t>券</a:t>
            </a: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，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並 請店員協助後續領餐流</a:t>
            </a: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程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。</a:t>
            </a:r>
            <a:endParaRPr sz="2800">
              <a:latin typeface="Microsoft YaHei"/>
              <a:cs typeface="Microsoft YaHei"/>
            </a:endParaRPr>
          </a:p>
          <a:p>
            <a:pPr marL="527685" marR="5080" indent="-515620">
              <a:lnSpc>
                <a:spcPct val="100000"/>
              </a:lnSpc>
              <a:spcBef>
                <a:spcPts val="605"/>
              </a:spcBef>
              <a:buAutoNum type="arabicPeriod" startAt="2"/>
              <a:tabLst>
                <a:tab pos="527685" algn="l"/>
                <a:tab pos="528320" algn="l"/>
              </a:tabLst>
            </a:pPr>
            <a:r>
              <a:rPr sz="2800" spc="75" dirty="0">
                <a:solidFill>
                  <a:srgbClr val="3A3838"/>
                </a:solidFill>
                <a:latin typeface="Microsoft YaHei"/>
                <a:cs typeface="Microsoft YaHei"/>
              </a:rPr>
              <a:t>如店員有服務不周或任何超商議</a:t>
            </a:r>
            <a:r>
              <a:rPr sz="2800" spc="80" dirty="0">
                <a:solidFill>
                  <a:srgbClr val="3A3838"/>
                </a:solidFill>
                <a:latin typeface="Microsoft YaHei"/>
                <a:cs typeface="Microsoft YaHei"/>
              </a:rPr>
              <a:t>題</a:t>
            </a:r>
            <a:r>
              <a:rPr sz="2800" spc="75" dirty="0">
                <a:solidFill>
                  <a:srgbClr val="3A3838"/>
                </a:solidFill>
                <a:latin typeface="Microsoft YaHei"/>
                <a:cs typeface="Microsoft YaHei"/>
              </a:rPr>
              <a:t>，</a:t>
            </a:r>
            <a:r>
              <a:rPr sz="2800" spc="80" dirty="0">
                <a:solidFill>
                  <a:srgbClr val="3A3838"/>
                </a:solidFill>
                <a:latin typeface="Microsoft YaHei"/>
                <a:cs typeface="Microsoft YaHei"/>
              </a:rPr>
              <a:t>請直接與一卡</a:t>
            </a:r>
            <a:r>
              <a:rPr sz="2800" spc="65" dirty="0">
                <a:solidFill>
                  <a:srgbClr val="3A3838"/>
                </a:solidFill>
                <a:latin typeface="Microsoft YaHei"/>
                <a:cs typeface="Microsoft YaHei"/>
              </a:rPr>
              <a:t>通</a:t>
            </a: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Mike</a:t>
            </a:r>
            <a:r>
              <a:rPr sz="2800" spc="75" dirty="0">
                <a:solidFill>
                  <a:srgbClr val="3A3838"/>
                </a:solidFill>
                <a:latin typeface="Microsoft YaHei"/>
                <a:cs typeface="Microsoft YaHei"/>
              </a:rPr>
              <a:t>聯繫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。 </a:t>
            </a:r>
            <a:r>
              <a:rPr sz="2800" spc="-10" dirty="0">
                <a:solidFill>
                  <a:srgbClr val="3A3838"/>
                </a:solidFill>
                <a:latin typeface="Microsoft YaHei"/>
                <a:cs typeface="Microsoft YaHei"/>
              </a:rPr>
              <a:t>一卡通將與四大超商共同立案辦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理。</a:t>
            </a:r>
            <a:endParaRPr sz="2800">
              <a:latin typeface="Microsoft YaHei"/>
              <a:cs typeface="Microsoft YaHe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800600" y="2484120"/>
            <a:ext cx="4532630" cy="137160"/>
          </a:xfrm>
          <a:custGeom>
            <a:avLst/>
            <a:gdLst/>
            <a:ahLst/>
            <a:cxnLst/>
            <a:rect l="l" t="t" r="r" b="b"/>
            <a:pathLst>
              <a:path w="4532630" h="137160">
                <a:moveTo>
                  <a:pt x="4532376" y="0"/>
                </a:moveTo>
                <a:lnTo>
                  <a:pt x="0" y="0"/>
                </a:lnTo>
                <a:lnTo>
                  <a:pt x="0" y="137160"/>
                </a:lnTo>
                <a:lnTo>
                  <a:pt x="4532376" y="137160"/>
                </a:lnTo>
                <a:lnTo>
                  <a:pt x="4532376" y="0"/>
                </a:lnTo>
                <a:close/>
              </a:path>
            </a:pathLst>
          </a:custGeom>
          <a:solidFill>
            <a:srgbClr val="F497BC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85"/>
              </a:spcBef>
            </a:pPr>
            <a:fld id="{81D60167-4931-47E6-BA6A-407CBD079E47}" type="slidenum">
              <a:rPr dirty="0"/>
              <a:t>20</a:t>
            </a:fld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/>
              <a:t>本簡報內容為一卡通票證版權所有，未經授權不得對外公佈或向第三方揭示，如經發現本公司保留法律追訴權利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403605"/>
            <a:ext cx="82022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常見問題處理</a:t>
            </a:r>
            <a:r>
              <a:rPr spc="-55" dirty="0"/>
              <a:t> </a:t>
            </a:r>
            <a:r>
              <a:rPr dirty="0"/>
              <a:t>:</a:t>
            </a:r>
            <a:r>
              <a:rPr spc="-50" dirty="0"/>
              <a:t> </a:t>
            </a:r>
            <a:r>
              <a:rPr dirty="0"/>
              <a:t>卡片遺失費用及領餐方式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792480" y="4002023"/>
            <a:ext cx="2875280" cy="787400"/>
            <a:chOff x="792480" y="4002023"/>
            <a:chExt cx="2875280" cy="7874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2480" y="4002023"/>
              <a:ext cx="605790" cy="78714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1164" y="4002023"/>
              <a:ext cx="2597658" cy="78714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61715" y="4002023"/>
              <a:ext cx="605790" cy="78714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001064" y="1226896"/>
            <a:ext cx="10528935" cy="46748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985">
              <a:lnSpc>
                <a:spcPct val="100000"/>
              </a:lnSpc>
              <a:spcBef>
                <a:spcPts val="95"/>
              </a:spcBef>
            </a:pPr>
            <a:r>
              <a:rPr sz="2800" spc="35" dirty="0">
                <a:solidFill>
                  <a:srgbClr val="3A3838"/>
                </a:solidFill>
                <a:latin typeface="Microsoft YaHei"/>
                <a:cs typeface="Microsoft YaHei"/>
              </a:rPr>
              <a:t>如</a:t>
            </a:r>
            <a:r>
              <a:rPr sz="2800" spc="50" dirty="0">
                <a:solidFill>
                  <a:srgbClr val="3A3838"/>
                </a:solidFill>
                <a:latin typeface="Microsoft YaHei"/>
                <a:cs typeface="Microsoft YaHei"/>
              </a:rPr>
              <a:t>寒假期</a:t>
            </a:r>
            <a:r>
              <a:rPr sz="2800" spc="35" dirty="0">
                <a:solidFill>
                  <a:srgbClr val="3A3838"/>
                </a:solidFill>
                <a:latin typeface="Microsoft YaHei"/>
                <a:cs typeface="Microsoft YaHei"/>
              </a:rPr>
              <a:t>間</a:t>
            </a:r>
            <a:r>
              <a:rPr sz="2800" spc="50" dirty="0">
                <a:solidFill>
                  <a:srgbClr val="3A3838"/>
                </a:solidFill>
                <a:latin typeface="Microsoft YaHei"/>
                <a:cs typeface="Microsoft YaHei"/>
              </a:rPr>
              <a:t>學生發</a:t>
            </a:r>
            <a:r>
              <a:rPr sz="2800" spc="35" dirty="0">
                <a:solidFill>
                  <a:srgbClr val="3A3838"/>
                </a:solidFill>
                <a:latin typeface="Microsoft YaHei"/>
                <a:cs typeface="Microsoft YaHei"/>
              </a:rPr>
              <a:t>生</a:t>
            </a:r>
            <a:r>
              <a:rPr sz="2800" spc="50" dirty="0">
                <a:solidFill>
                  <a:srgbClr val="3A3838"/>
                </a:solidFill>
                <a:latin typeface="Microsoft YaHei"/>
                <a:cs typeface="Microsoft YaHei"/>
              </a:rPr>
              <a:t>卡片遺</a:t>
            </a:r>
            <a:r>
              <a:rPr sz="2800" spc="70" dirty="0">
                <a:solidFill>
                  <a:srgbClr val="3A3838"/>
                </a:solidFill>
                <a:latin typeface="Microsoft YaHei"/>
                <a:cs typeface="Microsoft YaHei"/>
              </a:rPr>
              <a:t>失</a:t>
            </a:r>
            <a:r>
              <a:rPr sz="2800" spc="50" dirty="0">
                <a:solidFill>
                  <a:srgbClr val="3A3838"/>
                </a:solidFill>
                <a:latin typeface="Microsoft YaHei"/>
                <a:cs typeface="Microsoft YaHei"/>
              </a:rPr>
              <a:t>，仍可</a:t>
            </a:r>
            <a:r>
              <a:rPr sz="2800" spc="35" dirty="0">
                <a:solidFill>
                  <a:srgbClr val="3A3838"/>
                </a:solidFill>
                <a:latin typeface="Microsoft YaHei"/>
                <a:cs typeface="Microsoft YaHei"/>
              </a:rPr>
              <a:t>以</a:t>
            </a:r>
            <a:r>
              <a:rPr sz="2800" spc="50" dirty="0">
                <a:solidFill>
                  <a:srgbClr val="3A3838"/>
                </a:solidFill>
                <a:latin typeface="Microsoft YaHei"/>
                <a:cs typeface="Microsoft YaHei"/>
              </a:rPr>
              <a:t>依手輸</a:t>
            </a:r>
            <a:r>
              <a:rPr sz="2800" spc="35" dirty="0">
                <a:solidFill>
                  <a:srgbClr val="3A3838"/>
                </a:solidFill>
                <a:latin typeface="Microsoft YaHei"/>
                <a:cs typeface="Microsoft YaHei"/>
              </a:rPr>
              <a:t>卡</a:t>
            </a:r>
            <a:r>
              <a:rPr sz="2800" spc="70" dirty="0">
                <a:solidFill>
                  <a:srgbClr val="3A3838"/>
                </a:solidFill>
                <a:latin typeface="Microsoft YaHei"/>
                <a:cs typeface="Microsoft YaHei"/>
              </a:rPr>
              <a:t>號</a:t>
            </a:r>
            <a:r>
              <a:rPr sz="2800" spc="50" dirty="0">
                <a:solidFill>
                  <a:srgbClr val="3A3838"/>
                </a:solidFill>
                <a:latin typeface="Microsoft YaHei"/>
                <a:cs typeface="Microsoft YaHei"/>
              </a:rPr>
              <a:t>、學</a:t>
            </a:r>
            <a:r>
              <a:rPr sz="2800" spc="35" dirty="0">
                <a:solidFill>
                  <a:srgbClr val="3A3838"/>
                </a:solidFill>
                <a:latin typeface="Microsoft YaHei"/>
                <a:cs typeface="Microsoft YaHei"/>
              </a:rPr>
              <a:t>號</a:t>
            </a:r>
            <a:r>
              <a:rPr sz="2800" spc="50" dirty="0">
                <a:solidFill>
                  <a:srgbClr val="3A3838"/>
                </a:solidFill>
                <a:latin typeface="Microsoft YaHei"/>
                <a:cs typeface="Microsoft YaHei"/>
              </a:rPr>
              <a:t>方式進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行 領</a:t>
            </a:r>
            <a:r>
              <a:rPr sz="2800" spc="-10" dirty="0">
                <a:solidFill>
                  <a:srgbClr val="3A3838"/>
                </a:solidFill>
                <a:latin typeface="Microsoft YaHei"/>
                <a:cs typeface="Microsoft YaHei"/>
              </a:rPr>
              <a:t>餐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，但須支付工本費以完成卡片</a:t>
            </a: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補發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。</a:t>
            </a:r>
            <a:endParaRPr sz="2800">
              <a:latin typeface="Microsoft YaHei"/>
              <a:cs typeface="Microsoft YaHe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450">
              <a:latin typeface="Microsoft YaHei"/>
              <a:cs typeface="Microsoft YaHei"/>
            </a:endParaRPr>
          </a:p>
          <a:p>
            <a:pPr marL="12700" marR="5080">
              <a:lnSpc>
                <a:spcPct val="100000"/>
              </a:lnSpc>
            </a:pP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每張工</a:t>
            </a:r>
            <a:r>
              <a:rPr sz="2800" spc="15" dirty="0">
                <a:solidFill>
                  <a:srgbClr val="3A3838"/>
                </a:solidFill>
                <a:latin typeface="Microsoft YaHei"/>
                <a:cs typeface="Microsoft YaHei"/>
              </a:rPr>
              <a:t>本</a:t>
            </a: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費</a:t>
            </a:r>
            <a:r>
              <a:rPr sz="2800" spc="25" dirty="0">
                <a:solidFill>
                  <a:srgbClr val="3A3838"/>
                </a:solidFill>
                <a:latin typeface="Microsoft YaHei"/>
                <a:cs typeface="Microsoft YaHei"/>
              </a:rPr>
              <a:t>為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100</a:t>
            </a:r>
            <a:r>
              <a:rPr sz="2800" spc="5" dirty="0">
                <a:solidFill>
                  <a:srgbClr val="3A3838"/>
                </a:solidFill>
                <a:latin typeface="Microsoft YaHei"/>
                <a:cs typeface="Microsoft YaHei"/>
              </a:rPr>
              <a:t>元(含稅)，</a:t>
            </a: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因卡</a:t>
            </a:r>
            <a:r>
              <a:rPr sz="2800" spc="15" dirty="0">
                <a:solidFill>
                  <a:srgbClr val="3A3838"/>
                </a:solidFill>
                <a:latin typeface="Microsoft YaHei"/>
                <a:cs typeface="Microsoft YaHei"/>
              </a:rPr>
              <a:t>片</a:t>
            </a: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將作為</a:t>
            </a:r>
            <a:r>
              <a:rPr sz="2800" spc="15" dirty="0">
                <a:solidFill>
                  <a:srgbClr val="3A3838"/>
                </a:solidFill>
                <a:latin typeface="Microsoft YaHei"/>
                <a:cs typeface="Microsoft YaHei"/>
              </a:rPr>
              <a:t>數</a:t>
            </a: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位學生</a:t>
            </a:r>
            <a:r>
              <a:rPr sz="2800" spc="15" dirty="0">
                <a:solidFill>
                  <a:srgbClr val="3A3838"/>
                </a:solidFill>
                <a:latin typeface="Microsoft YaHei"/>
                <a:cs typeface="Microsoft YaHei"/>
              </a:rPr>
              <a:t>證</a:t>
            </a: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使</a:t>
            </a:r>
            <a:r>
              <a:rPr sz="2800" spc="45" dirty="0">
                <a:solidFill>
                  <a:srgbClr val="3A3838"/>
                </a:solidFill>
                <a:latin typeface="Microsoft YaHei"/>
                <a:cs typeface="Microsoft YaHei"/>
              </a:rPr>
              <a:t>用</a:t>
            </a:r>
            <a:r>
              <a:rPr sz="2800" spc="5" dirty="0">
                <a:solidFill>
                  <a:srgbClr val="3A3838"/>
                </a:solidFill>
                <a:latin typeface="Microsoft YaHei"/>
                <a:cs typeface="Microsoft YaHei"/>
              </a:rPr>
              <a:t>，請同學 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務必妥善保管。(如擔心卡片遺失，</a:t>
            </a: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可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填寫</a:t>
            </a: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至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聯絡</a:t>
            </a: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簿</a:t>
            </a:r>
            <a:r>
              <a:rPr sz="2800" spc="5" dirty="0">
                <a:solidFill>
                  <a:srgbClr val="3A3838"/>
                </a:solidFill>
                <a:latin typeface="Microsoft YaHei"/>
                <a:cs typeface="Microsoft YaHei"/>
              </a:rPr>
              <a:t>上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)</a:t>
            </a:r>
            <a:endParaRPr sz="2800">
              <a:latin typeface="Microsoft YaHei"/>
              <a:cs typeface="Microsoft YaHe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450">
              <a:latin typeface="Microsoft YaHei"/>
              <a:cs typeface="Microsoft YaHei"/>
            </a:endParaRPr>
          </a:p>
          <a:p>
            <a:pPr marL="12700">
              <a:lnSpc>
                <a:spcPct val="100000"/>
              </a:lnSpc>
            </a:pPr>
            <a:r>
              <a:rPr sz="2800" b="1" spc="-5" dirty="0">
                <a:solidFill>
                  <a:srgbClr val="3A3838"/>
                </a:solidFill>
                <a:latin typeface="Microsoft YaHei"/>
                <a:cs typeface="Microsoft YaHei"/>
              </a:rPr>
              <a:t>[優先確保領餐]</a:t>
            </a:r>
            <a:endParaRPr sz="2800">
              <a:latin typeface="Microsoft YaHei"/>
              <a:cs typeface="Microsoft YaHei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如學生反應無法領餐，</a:t>
            </a:r>
            <a:r>
              <a:rPr sz="2800" spc="-5" dirty="0">
                <a:solidFill>
                  <a:srgbClr val="FF0000"/>
                </a:solidFill>
                <a:latin typeface="Microsoft YaHei"/>
                <a:cs typeface="Microsoft YaHei"/>
              </a:rPr>
              <a:t>寒假期間</a:t>
            </a:r>
            <a:r>
              <a:rPr sz="2800" spc="-5" dirty="0">
                <a:solidFill>
                  <a:srgbClr val="404040"/>
                </a:solidFill>
                <a:latin typeface="Microsoft YaHei"/>
                <a:cs typeface="Microsoft YaHei"/>
              </a:rPr>
              <a:t>請</a:t>
            </a:r>
            <a:r>
              <a:rPr sz="2800" dirty="0">
                <a:solidFill>
                  <a:srgbClr val="404040"/>
                </a:solidFill>
                <a:latin typeface="Microsoft YaHei"/>
                <a:cs typeface="Microsoft YaHei"/>
              </a:rPr>
              <a:t>學</a:t>
            </a:r>
            <a:r>
              <a:rPr sz="2800" spc="-5" dirty="0">
                <a:solidFill>
                  <a:srgbClr val="404040"/>
                </a:solidFill>
                <a:latin typeface="Microsoft YaHei"/>
                <a:cs typeface="Microsoft YaHei"/>
              </a:rPr>
              <a:t>生</a:t>
            </a:r>
            <a:r>
              <a:rPr sz="2800" dirty="0">
                <a:solidFill>
                  <a:srgbClr val="404040"/>
                </a:solidFill>
                <a:latin typeface="Microsoft YaHei"/>
                <a:cs typeface="Microsoft YaHei"/>
              </a:rPr>
              <a:t>至</a:t>
            </a:r>
            <a:r>
              <a:rPr sz="2800" spc="-5" dirty="0">
                <a:solidFill>
                  <a:srgbClr val="404040"/>
                </a:solidFill>
                <a:latin typeface="Microsoft YaHei"/>
                <a:cs typeface="Microsoft YaHei"/>
              </a:rPr>
              <a:t>7-11、全家、萊</a:t>
            </a:r>
            <a:r>
              <a:rPr sz="2800" dirty="0">
                <a:solidFill>
                  <a:srgbClr val="404040"/>
                </a:solidFill>
                <a:latin typeface="Microsoft YaHei"/>
                <a:cs typeface="Microsoft YaHei"/>
              </a:rPr>
              <a:t>爾</a:t>
            </a:r>
            <a:r>
              <a:rPr sz="2800" spc="-5" dirty="0">
                <a:solidFill>
                  <a:srgbClr val="404040"/>
                </a:solidFill>
                <a:latin typeface="Microsoft YaHei"/>
                <a:cs typeface="Microsoft YaHei"/>
              </a:rPr>
              <a:t>富、</a:t>
            </a:r>
            <a:endParaRPr sz="2800">
              <a:latin typeface="Microsoft YaHei"/>
              <a:cs typeface="Microsoft YaHei"/>
            </a:endParaRPr>
          </a:p>
          <a:p>
            <a:pPr marL="12700">
              <a:lnSpc>
                <a:spcPct val="100000"/>
              </a:lnSpc>
            </a:pPr>
            <a:r>
              <a:rPr sz="2800" spc="-10" dirty="0">
                <a:solidFill>
                  <a:srgbClr val="404040"/>
                </a:solidFill>
                <a:latin typeface="Microsoft YaHei"/>
                <a:cs typeface="Microsoft YaHei"/>
              </a:rPr>
              <a:t>OK使用</a:t>
            </a:r>
            <a:r>
              <a:rPr sz="2800" spc="-10" dirty="0">
                <a:solidFill>
                  <a:srgbClr val="3A3838"/>
                </a:solidFill>
                <a:latin typeface="Microsoft YaHei"/>
                <a:cs typeface="Microsoft YaHei"/>
              </a:rPr>
              <a:t>”</a:t>
            </a:r>
            <a:r>
              <a:rPr sz="2800" spc="-10" dirty="0">
                <a:solidFill>
                  <a:srgbClr val="FF0000"/>
                </a:solidFill>
                <a:latin typeface="Microsoft YaHei"/>
                <a:cs typeface="Microsoft YaHei"/>
              </a:rPr>
              <a:t>手輸卡號、學</a:t>
            </a:r>
            <a:r>
              <a:rPr sz="2800" spc="-5" dirty="0">
                <a:solidFill>
                  <a:srgbClr val="FF0000"/>
                </a:solidFill>
                <a:latin typeface="Microsoft YaHei"/>
                <a:cs typeface="Microsoft YaHei"/>
              </a:rPr>
              <a:t>號</a:t>
            </a:r>
            <a:r>
              <a:rPr sz="2800" spc="-10" dirty="0">
                <a:solidFill>
                  <a:srgbClr val="3A3838"/>
                </a:solidFill>
                <a:latin typeface="Microsoft YaHei"/>
                <a:cs typeface="Microsoft YaHei"/>
              </a:rPr>
              <a:t>”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方式領餐。</a:t>
            </a:r>
            <a:endParaRPr sz="2800">
              <a:latin typeface="Microsoft YaHei"/>
              <a:cs typeface="Microsoft YaHe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學生卡號、學號資料可至校務系統</a:t>
            </a: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及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一卡</a:t>
            </a: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通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後台</a:t>
            </a: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查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詢。</a:t>
            </a:r>
            <a:endParaRPr sz="2800">
              <a:latin typeface="Microsoft YaHei"/>
              <a:cs typeface="Microsoft YaHe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85"/>
              </a:spcBef>
            </a:pPr>
            <a:fld id="{81D60167-4931-47E6-BA6A-407CBD079E47}" type="slidenum">
              <a:rPr dirty="0"/>
              <a:t>21</a:t>
            </a:fld>
            <a:endParaRPr dirty="0"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/>
              <a:t>本簡報內容為一卡通票證版權所有，未經授權不得對外公佈或向第三方揭示，如經發現本公司保留法律追訴權利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403605"/>
            <a:ext cx="62382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常見問題處理</a:t>
            </a:r>
            <a:r>
              <a:rPr spc="-100" dirty="0"/>
              <a:t> </a:t>
            </a:r>
            <a:r>
              <a:rPr dirty="0"/>
              <a:t>:卡片掛失及補發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792480" y="1094232"/>
            <a:ext cx="2875280" cy="787400"/>
            <a:chOff x="792480" y="1094232"/>
            <a:chExt cx="2875280" cy="7874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2480" y="1094232"/>
              <a:ext cx="605790" cy="78714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1164" y="1094232"/>
              <a:ext cx="2597658" cy="78714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61715" y="1094232"/>
              <a:ext cx="605790" cy="787146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792480" y="2782823"/>
            <a:ext cx="3198495" cy="787400"/>
            <a:chOff x="792480" y="2782823"/>
            <a:chExt cx="3198495" cy="78740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2480" y="2782823"/>
              <a:ext cx="605790" cy="78714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1164" y="2782823"/>
              <a:ext cx="1887474" cy="78714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51532" y="2782823"/>
              <a:ext cx="790194" cy="78714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74619" y="2782823"/>
              <a:ext cx="1177290" cy="78714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84803" y="2782823"/>
              <a:ext cx="605789" cy="787146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792480" y="4623815"/>
            <a:ext cx="2165350" cy="787400"/>
            <a:chOff x="792480" y="4623815"/>
            <a:chExt cx="2165350" cy="787400"/>
          </a:xfrm>
        </p:grpSpPr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2480" y="4623815"/>
              <a:ext cx="605790" cy="78714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31164" y="4623815"/>
              <a:ext cx="1887474" cy="78714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51532" y="4623815"/>
              <a:ext cx="605790" cy="787145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1001064" y="1149737"/>
            <a:ext cx="10328910" cy="4861560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0"/>
              </a:spcBef>
            </a:pPr>
            <a:r>
              <a:rPr sz="2800" b="1" spc="-5" dirty="0">
                <a:solidFill>
                  <a:srgbClr val="3A3838"/>
                </a:solidFill>
                <a:latin typeface="Microsoft YaHei"/>
                <a:cs typeface="Microsoft YaHei"/>
              </a:rPr>
              <a:t>[</a:t>
            </a:r>
            <a:r>
              <a:rPr sz="2800" b="1" spc="-10" dirty="0">
                <a:solidFill>
                  <a:srgbClr val="3A3838"/>
                </a:solidFill>
                <a:latin typeface="Microsoft YaHei"/>
                <a:cs typeface="Microsoft YaHei"/>
              </a:rPr>
              <a:t>優先確保領</a:t>
            </a:r>
            <a:r>
              <a:rPr sz="2800" b="1" spc="-5" dirty="0">
                <a:solidFill>
                  <a:srgbClr val="3A3838"/>
                </a:solidFill>
                <a:latin typeface="Microsoft YaHei"/>
                <a:cs typeface="Microsoft YaHei"/>
              </a:rPr>
              <a:t>餐]</a:t>
            </a:r>
            <a:endParaRPr sz="2800">
              <a:latin typeface="Microsoft YaHei"/>
              <a:cs typeface="Microsoft YaHei"/>
            </a:endParaRPr>
          </a:p>
          <a:p>
            <a:pPr marL="12700">
              <a:lnSpc>
                <a:spcPts val="3190"/>
              </a:lnSpc>
              <a:spcBef>
                <a:spcPts val="265"/>
              </a:spcBef>
            </a:pP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如學生反應無法領餐，</a:t>
            </a:r>
            <a:r>
              <a:rPr sz="2800" spc="-5" dirty="0">
                <a:solidFill>
                  <a:srgbClr val="FF0000"/>
                </a:solidFill>
                <a:latin typeface="Microsoft YaHei"/>
                <a:cs typeface="Microsoft YaHei"/>
              </a:rPr>
              <a:t>寒假期間</a:t>
            </a:r>
            <a:r>
              <a:rPr sz="2800" spc="-5" dirty="0">
                <a:solidFill>
                  <a:srgbClr val="404040"/>
                </a:solidFill>
                <a:latin typeface="Microsoft YaHei"/>
                <a:cs typeface="Microsoft YaHei"/>
              </a:rPr>
              <a:t>請</a:t>
            </a:r>
            <a:r>
              <a:rPr sz="2800" dirty="0">
                <a:solidFill>
                  <a:srgbClr val="404040"/>
                </a:solidFill>
                <a:latin typeface="Microsoft YaHei"/>
                <a:cs typeface="Microsoft YaHei"/>
              </a:rPr>
              <a:t>學</a:t>
            </a:r>
            <a:r>
              <a:rPr sz="2800" spc="-5" dirty="0">
                <a:solidFill>
                  <a:srgbClr val="404040"/>
                </a:solidFill>
                <a:latin typeface="Microsoft YaHei"/>
                <a:cs typeface="Microsoft YaHei"/>
              </a:rPr>
              <a:t>生</a:t>
            </a:r>
            <a:r>
              <a:rPr sz="2800" dirty="0">
                <a:solidFill>
                  <a:srgbClr val="404040"/>
                </a:solidFill>
                <a:latin typeface="Microsoft YaHei"/>
                <a:cs typeface="Microsoft YaHei"/>
              </a:rPr>
              <a:t>至</a:t>
            </a:r>
            <a:r>
              <a:rPr sz="2800" spc="-5" dirty="0">
                <a:solidFill>
                  <a:srgbClr val="404040"/>
                </a:solidFill>
                <a:latin typeface="Microsoft YaHei"/>
                <a:cs typeface="Microsoft YaHei"/>
              </a:rPr>
              <a:t>7-11、全家、萊</a:t>
            </a:r>
            <a:r>
              <a:rPr sz="2800" dirty="0">
                <a:solidFill>
                  <a:srgbClr val="404040"/>
                </a:solidFill>
                <a:latin typeface="Microsoft YaHei"/>
                <a:cs typeface="Microsoft YaHei"/>
              </a:rPr>
              <a:t>爾</a:t>
            </a:r>
            <a:r>
              <a:rPr sz="2800" spc="-5" dirty="0">
                <a:solidFill>
                  <a:srgbClr val="404040"/>
                </a:solidFill>
                <a:latin typeface="Microsoft YaHei"/>
                <a:cs typeface="Microsoft YaHei"/>
              </a:rPr>
              <a:t>富、</a:t>
            </a:r>
            <a:endParaRPr sz="2800">
              <a:latin typeface="Microsoft YaHei"/>
              <a:cs typeface="Microsoft YaHei"/>
            </a:endParaRPr>
          </a:p>
          <a:p>
            <a:pPr marL="12700">
              <a:lnSpc>
                <a:spcPts val="3190"/>
              </a:lnSpc>
            </a:pPr>
            <a:r>
              <a:rPr sz="2800" spc="-5" dirty="0">
                <a:solidFill>
                  <a:srgbClr val="404040"/>
                </a:solidFill>
                <a:latin typeface="Microsoft YaHei"/>
                <a:cs typeface="Microsoft YaHei"/>
              </a:rPr>
              <a:t>OK使用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”</a:t>
            </a:r>
            <a:r>
              <a:rPr sz="2800" spc="-5" dirty="0">
                <a:solidFill>
                  <a:srgbClr val="FF0000"/>
                </a:solidFill>
                <a:latin typeface="Microsoft YaHei"/>
                <a:cs typeface="Microsoft YaHei"/>
              </a:rPr>
              <a:t>手輸卡號、學號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”方式</a:t>
            </a: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領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餐。</a:t>
            </a:r>
            <a:endParaRPr sz="2800">
              <a:latin typeface="Microsoft YaHei"/>
              <a:cs typeface="Microsoft YaHei"/>
            </a:endParaRPr>
          </a:p>
          <a:p>
            <a:pPr marL="12700">
              <a:lnSpc>
                <a:spcPct val="100000"/>
              </a:lnSpc>
              <a:spcBef>
                <a:spcPts val="3290"/>
              </a:spcBef>
            </a:pPr>
            <a:r>
              <a:rPr sz="2800" b="1" spc="-5" dirty="0">
                <a:solidFill>
                  <a:srgbClr val="3A3838"/>
                </a:solidFill>
                <a:latin typeface="Microsoft YaHei"/>
                <a:cs typeface="Microsoft YaHei"/>
              </a:rPr>
              <a:t>[卡片掛</a:t>
            </a:r>
            <a:r>
              <a:rPr sz="2800" b="1" spc="-10" dirty="0">
                <a:solidFill>
                  <a:srgbClr val="3A3838"/>
                </a:solidFill>
                <a:latin typeface="Microsoft YaHei"/>
                <a:cs typeface="Microsoft YaHei"/>
              </a:rPr>
              <a:t>失&amp;</a:t>
            </a:r>
            <a:r>
              <a:rPr sz="2800" b="1" spc="-5" dirty="0">
                <a:solidFill>
                  <a:srgbClr val="3A3838"/>
                </a:solidFill>
                <a:latin typeface="Microsoft YaHei"/>
                <a:cs typeface="Microsoft YaHei"/>
              </a:rPr>
              <a:t>補發]</a:t>
            </a:r>
            <a:endParaRPr sz="2800">
              <a:latin typeface="Microsoft YaHei"/>
              <a:cs typeface="Microsoft YaHei"/>
            </a:endParaRPr>
          </a:p>
          <a:p>
            <a:pPr marL="527685" indent="-515620">
              <a:lnSpc>
                <a:spcPct val="100000"/>
              </a:lnSpc>
              <a:spcBef>
                <a:spcPts val="265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請學生依彰化市親師生平</a:t>
            </a: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台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AP</a:t>
            </a: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P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進行卡</a:t>
            </a: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片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掛失</a:t>
            </a: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作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業。</a:t>
            </a:r>
            <a:endParaRPr sz="2800">
              <a:latin typeface="Microsoft YaHei"/>
              <a:cs typeface="Microsoft YaHei"/>
            </a:endParaRPr>
          </a:p>
          <a:p>
            <a:pPr marL="527685" indent="-515620">
              <a:lnSpc>
                <a:spcPct val="100000"/>
              </a:lnSpc>
              <a:spcBef>
                <a:spcPts val="265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2800" spc="-10" dirty="0">
                <a:solidFill>
                  <a:srgbClr val="3A3838"/>
                </a:solidFill>
                <a:latin typeface="Microsoft YaHei"/>
                <a:cs typeface="Microsoft YaHei"/>
              </a:rPr>
              <a:t>繳費完成後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於10</a:t>
            </a:r>
            <a:r>
              <a:rPr sz="2800" spc="-10" dirty="0">
                <a:solidFill>
                  <a:srgbClr val="3A3838"/>
                </a:solidFill>
                <a:latin typeface="Microsoft YaHei"/>
                <a:cs typeface="Microsoft YaHei"/>
              </a:rPr>
              <a:t>個工作天後寄送至學校。</a:t>
            </a:r>
            <a:endParaRPr sz="2800">
              <a:latin typeface="Microsoft YaHei"/>
              <a:cs typeface="Microsoft YaHe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100">
              <a:latin typeface="Microsoft YaHei"/>
              <a:cs typeface="Microsoft YaHe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800" b="1" spc="-5" dirty="0">
                <a:solidFill>
                  <a:srgbClr val="3A3838"/>
                </a:solidFill>
                <a:latin typeface="Microsoft YaHei"/>
                <a:cs typeface="Microsoft YaHei"/>
              </a:rPr>
              <a:t>[後台操</a:t>
            </a:r>
            <a:r>
              <a:rPr sz="2800" b="1" spc="-10" dirty="0">
                <a:solidFill>
                  <a:srgbClr val="3A3838"/>
                </a:solidFill>
                <a:latin typeface="Microsoft YaHei"/>
                <a:cs typeface="Microsoft YaHei"/>
              </a:rPr>
              <a:t>作</a:t>
            </a:r>
            <a:r>
              <a:rPr sz="2800" b="1" spc="-5" dirty="0">
                <a:solidFill>
                  <a:srgbClr val="3A3838"/>
                </a:solidFill>
                <a:latin typeface="Microsoft YaHei"/>
                <a:cs typeface="Microsoft YaHei"/>
              </a:rPr>
              <a:t>]</a:t>
            </a:r>
            <a:endParaRPr sz="2800">
              <a:latin typeface="Microsoft YaHei"/>
              <a:cs typeface="Microsoft YaHei"/>
            </a:endParaRPr>
          </a:p>
          <a:p>
            <a:pPr marL="12700" marR="5080">
              <a:lnSpc>
                <a:spcPts val="3030"/>
              </a:lnSpc>
              <a:spcBef>
                <a:spcPts val="640"/>
              </a:spcBef>
            </a:pPr>
            <a:r>
              <a:rPr sz="2800" spc="-10" dirty="0">
                <a:solidFill>
                  <a:srgbClr val="3A3838"/>
                </a:solidFill>
                <a:latin typeface="Microsoft YaHei"/>
                <a:cs typeface="Microsoft YaHei"/>
              </a:rPr>
              <a:t>確認學生已遺失卡片，請學生盡速</a:t>
            </a: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完</a:t>
            </a:r>
            <a:r>
              <a:rPr sz="2800" spc="-10" dirty="0">
                <a:solidFill>
                  <a:srgbClr val="3A3838"/>
                </a:solidFill>
                <a:latin typeface="Microsoft YaHei"/>
                <a:cs typeface="Microsoft YaHei"/>
              </a:rPr>
              <a:t>成卡</a:t>
            </a: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片</a:t>
            </a:r>
            <a:r>
              <a:rPr sz="2800" spc="-10" dirty="0">
                <a:solidFill>
                  <a:srgbClr val="3A3838"/>
                </a:solidFill>
                <a:latin typeface="Microsoft YaHei"/>
                <a:cs typeface="Microsoft YaHei"/>
              </a:rPr>
              <a:t>掛失</a:t>
            </a: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及</a:t>
            </a:r>
            <a:r>
              <a:rPr sz="2800" spc="-10" dirty="0">
                <a:solidFill>
                  <a:srgbClr val="3A3838"/>
                </a:solidFill>
                <a:latin typeface="Microsoft YaHei"/>
                <a:cs typeface="Microsoft YaHei"/>
              </a:rPr>
              <a:t>補發</a:t>
            </a: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，</a:t>
            </a:r>
            <a:r>
              <a:rPr sz="2800" spc="-10" dirty="0">
                <a:solidFill>
                  <a:srgbClr val="3A3838"/>
                </a:solidFill>
                <a:latin typeface="Microsoft YaHei"/>
                <a:cs typeface="Microsoft YaHei"/>
              </a:rPr>
              <a:t>如學</a:t>
            </a: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生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不 願掛失則請老師進入後台進行卡片</a:t>
            </a: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狀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態調</a:t>
            </a:r>
            <a:r>
              <a:rPr sz="2800" spc="5" dirty="0">
                <a:solidFill>
                  <a:srgbClr val="3A3838"/>
                </a:solidFill>
                <a:latin typeface="Microsoft YaHei"/>
                <a:cs typeface="Microsoft YaHei"/>
              </a:rPr>
              <a:t>整(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調整</a:t>
            </a: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為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遺</a:t>
            </a: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失</a:t>
            </a:r>
            <a:r>
              <a:rPr sz="2800" spc="5" dirty="0">
                <a:solidFill>
                  <a:srgbClr val="3A3838"/>
                </a:solidFill>
                <a:latin typeface="Microsoft YaHei"/>
                <a:cs typeface="Microsoft YaHei"/>
              </a:rPr>
              <a:t>)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。</a:t>
            </a:r>
            <a:endParaRPr sz="2800">
              <a:latin typeface="Microsoft YaHei"/>
              <a:cs typeface="Microsoft YaHei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85"/>
              </a:spcBef>
            </a:pPr>
            <a:fld id="{81D60167-4931-47E6-BA6A-407CBD079E47}" type="slidenum">
              <a:rPr dirty="0"/>
              <a:t>22</a:t>
            </a:fld>
            <a:endParaRPr dirty="0"/>
          </a:p>
        </p:txBody>
      </p:sp>
      <p:sp>
        <p:nvSpPr>
          <p:cNvPr id="19" name="object 1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/>
              <a:t>本簡報內容為一卡通票證版權所有，未經授權不得對外公佈或向第三方揭示，如經發現本公司保留法律追訴權利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403605"/>
            <a:ext cx="50018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常見問題處理</a:t>
            </a:r>
            <a:r>
              <a:rPr spc="-55" dirty="0"/>
              <a:t> </a:t>
            </a:r>
            <a:r>
              <a:rPr dirty="0"/>
              <a:t>:</a:t>
            </a:r>
            <a:r>
              <a:rPr spc="-50" dirty="0"/>
              <a:t> </a:t>
            </a:r>
            <a:r>
              <a:rPr dirty="0"/>
              <a:t>卡片異常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484102" y="6421018"/>
            <a:ext cx="24511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3A3838"/>
                </a:solidFill>
                <a:latin typeface="Microsoft YaHei"/>
                <a:cs typeface="Microsoft YaHei"/>
              </a:rPr>
              <a:t>39</a:t>
            </a:r>
            <a:endParaRPr sz="1400">
              <a:latin typeface="Microsoft YaHei"/>
              <a:cs typeface="Microsoft YaHe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94004" y="1094232"/>
            <a:ext cx="2875280" cy="787400"/>
            <a:chOff x="794004" y="1094232"/>
            <a:chExt cx="2875280" cy="7874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4004" y="1094232"/>
              <a:ext cx="605790" cy="78714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2688" y="1094232"/>
              <a:ext cx="2597658" cy="78714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63239" y="1094232"/>
              <a:ext cx="605789" cy="787146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794004" y="2859023"/>
            <a:ext cx="2165350" cy="787400"/>
            <a:chOff x="794004" y="2859023"/>
            <a:chExt cx="2165350" cy="78740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4004" y="2859023"/>
              <a:ext cx="605790" cy="78714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2688" y="2859023"/>
              <a:ext cx="1887474" cy="78714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53056" y="2859023"/>
              <a:ext cx="605790" cy="787145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794004" y="4547615"/>
            <a:ext cx="2165350" cy="787400"/>
            <a:chOff x="794004" y="4547615"/>
            <a:chExt cx="2165350" cy="787400"/>
          </a:xfrm>
        </p:grpSpPr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4004" y="4547615"/>
              <a:ext cx="605790" cy="78714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2688" y="4547615"/>
              <a:ext cx="1887474" cy="78714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53056" y="4547615"/>
              <a:ext cx="605790" cy="787145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1002283" y="1149737"/>
            <a:ext cx="10337165" cy="4785360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0"/>
              </a:spcBef>
            </a:pPr>
            <a:r>
              <a:rPr sz="2800" b="1" spc="-5" dirty="0">
                <a:solidFill>
                  <a:srgbClr val="3A3838"/>
                </a:solidFill>
                <a:latin typeface="Microsoft YaHei"/>
                <a:cs typeface="Microsoft YaHei"/>
              </a:rPr>
              <a:t>[</a:t>
            </a:r>
            <a:r>
              <a:rPr sz="2800" b="1" spc="-10" dirty="0">
                <a:solidFill>
                  <a:srgbClr val="3A3838"/>
                </a:solidFill>
                <a:latin typeface="Microsoft YaHei"/>
                <a:cs typeface="Microsoft YaHei"/>
              </a:rPr>
              <a:t>優先確保領</a:t>
            </a:r>
            <a:r>
              <a:rPr sz="2800" b="1" spc="-5" dirty="0">
                <a:solidFill>
                  <a:srgbClr val="3A3838"/>
                </a:solidFill>
                <a:latin typeface="Microsoft YaHei"/>
                <a:cs typeface="Microsoft YaHei"/>
              </a:rPr>
              <a:t>餐]</a:t>
            </a:r>
            <a:endParaRPr sz="2800">
              <a:latin typeface="Microsoft YaHei"/>
              <a:cs typeface="Microsoft YaHei"/>
            </a:endParaRPr>
          </a:p>
          <a:p>
            <a:pPr marL="12700">
              <a:lnSpc>
                <a:spcPts val="3190"/>
              </a:lnSpc>
              <a:spcBef>
                <a:spcPts val="265"/>
              </a:spcBef>
            </a:pP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如學生反應無法領餐</a:t>
            </a:r>
            <a:r>
              <a:rPr sz="2800" spc="-25" dirty="0">
                <a:solidFill>
                  <a:srgbClr val="3A3838"/>
                </a:solidFill>
                <a:latin typeface="Microsoft YaHei"/>
                <a:cs typeface="Microsoft YaHei"/>
              </a:rPr>
              <a:t>，</a:t>
            </a:r>
            <a:r>
              <a:rPr sz="2800" spc="-5" dirty="0">
                <a:solidFill>
                  <a:srgbClr val="FF0000"/>
                </a:solidFill>
                <a:latin typeface="Microsoft YaHei"/>
                <a:cs typeface="Microsoft YaHei"/>
              </a:rPr>
              <a:t>寒假期間</a:t>
            </a:r>
            <a:r>
              <a:rPr sz="2800" spc="-5" dirty="0">
                <a:solidFill>
                  <a:srgbClr val="404040"/>
                </a:solidFill>
                <a:latin typeface="Microsoft YaHei"/>
                <a:cs typeface="Microsoft YaHei"/>
              </a:rPr>
              <a:t>請</a:t>
            </a:r>
            <a:r>
              <a:rPr sz="2800" dirty="0">
                <a:solidFill>
                  <a:srgbClr val="404040"/>
                </a:solidFill>
                <a:latin typeface="Microsoft YaHei"/>
                <a:cs typeface="Microsoft YaHei"/>
              </a:rPr>
              <a:t>學</a:t>
            </a:r>
            <a:r>
              <a:rPr sz="2800" spc="-5" dirty="0">
                <a:solidFill>
                  <a:srgbClr val="404040"/>
                </a:solidFill>
                <a:latin typeface="Microsoft YaHei"/>
                <a:cs typeface="Microsoft YaHei"/>
              </a:rPr>
              <a:t>生至</a:t>
            </a:r>
            <a:r>
              <a:rPr sz="2800" dirty="0">
                <a:solidFill>
                  <a:srgbClr val="404040"/>
                </a:solidFill>
                <a:latin typeface="Microsoft YaHei"/>
                <a:cs typeface="Microsoft YaHei"/>
              </a:rPr>
              <a:t>7</a:t>
            </a:r>
            <a:r>
              <a:rPr sz="2800" spc="-5" dirty="0">
                <a:solidFill>
                  <a:srgbClr val="404040"/>
                </a:solidFill>
                <a:latin typeface="Microsoft YaHei"/>
                <a:cs typeface="Microsoft YaHei"/>
              </a:rPr>
              <a:t>-11、全家、萊</a:t>
            </a:r>
            <a:r>
              <a:rPr sz="2800" dirty="0">
                <a:solidFill>
                  <a:srgbClr val="404040"/>
                </a:solidFill>
                <a:latin typeface="Microsoft YaHei"/>
                <a:cs typeface="Microsoft YaHei"/>
              </a:rPr>
              <a:t>爾</a:t>
            </a:r>
            <a:r>
              <a:rPr sz="2800" spc="-5" dirty="0">
                <a:solidFill>
                  <a:srgbClr val="404040"/>
                </a:solidFill>
                <a:latin typeface="Microsoft YaHei"/>
                <a:cs typeface="Microsoft YaHei"/>
              </a:rPr>
              <a:t>富、</a:t>
            </a:r>
            <a:endParaRPr sz="2800">
              <a:latin typeface="Microsoft YaHei"/>
              <a:cs typeface="Microsoft YaHei"/>
            </a:endParaRPr>
          </a:p>
          <a:p>
            <a:pPr marL="12700">
              <a:lnSpc>
                <a:spcPts val="3190"/>
              </a:lnSpc>
            </a:pPr>
            <a:r>
              <a:rPr sz="2800" spc="-5" dirty="0">
                <a:solidFill>
                  <a:srgbClr val="404040"/>
                </a:solidFill>
                <a:latin typeface="Microsoft YaHei"/>
                <a:cs typeface="Microsoft YaHei"/>
              </a:rPr>
              <a:t>OK使用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”</a:t>
            </a:r>
            <a:r>
              <a:rPr sz="2800" spc="-5" dirty="0">
                <a:solidFill>
                  <a:srgbClr val="FF0000"/>
                </a:solidFill>
                <a:latin typeface="Microsoft YaHei"/>
                <a:cs typeface="Microsoft YaHei"/>
              </a:rPr>
              <a:t>手輸卡號、學號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”方式</a:t>
            </a: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領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餐。</a:t>
            </a:r>
            <a:endParaRPr sz="2800">
              <a:latin typeface="Microsoft YaHei"/>
              <a:cs typeface="Microsoft YaHe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00">
              <a:latin typeface="Microsoft YaHei"/>
              <a:cs typeface="Microsoft YaHei"/>
            </a:endParaRPr>
          </a:p>
          <a:p>
            <a:pPr marL="12700">
              <a:lnSpc>
                <a:spcPct val="100000"/>
              </a:lnSpc>
            </a:pPr>
            <a:r>
              <a:rPr sz="2800" b="1" spc="-5" dirty="0">
                <a:solidFill>
                  <a:srgbClr val="3A3838"/>
                </a:solidFill>
                <a:latin typeface="Microsoft YaHei"/>
                <a:cs typeface="Microsoft YaHei"/>
              </a:rPr>
              <a:t>[卡片補</a:t>
            </a:r>
            <a:r>
              <a:rPr sz="2800" b="1" spc="-10" dirty="0">
                <a:solidFill>
                  <a:srgbClr val="3A3838"/>
                </a:solidFill>
                <a:latin typeface="Microsoft YaHei"/>
                <a:cs typeface="Microsoft YaHei"/>
              </a:rPr>
              <a:t>發</a:t>
            </a:r>
            <a:r>
              <a:rPr sz="2800" b="1" spc="-5" dirty="0">
                <a:solidFill>
                  <a:srgbClr val="3A3838"/>
                </a:solidFill>
                <a:latin typeface="Microsoft YaHei"/>
                <a:cs typeface="Microsoft YaHei"/>
              </a:rPr>
              <a:t>]</a:t>
            </a:r>
            <a:endParaRPr sz="2800">
              <a:latin typeface="Microsoft YaHei"/>
              <a:cs typeface="Microsoft YaHei"/>
            </a:endParaRPr>
          </a:p>
          <a:p>
            <a:pPr marL="12700" marR="5080" algn="just">
              <a:lnSpc>
                <a:spcPts val="3030"/>
              </a:lnSpc>
              <a:spcBef>
                <a:spcPts val="640"/>
              </a:spcBef>
            </a:pP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請學生先至其他超商靠卡使用，如</a:t>
            </a:r>
            <a:r>
              <a:rPr sz="2800" spc="5" dirty="0">
                <a:solidFill>
                  <a:srgbClr val="3A3838"/>
                </a:solidFill>
                <a:latin typeface="Microsoft YaHei"/>
                <a:cs typeface="Microsoft YaHei"/>
              </a:rPr>
              <a:t>確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認卡</a:t>
            </a:r>
            <a:r>
              <a:rPr sz="2800" spc="5" dirty="0">
                <a:solidFill>
                  <a:srgbClr val="3A3838"/>
                </a:solidFill>
                <a:latin typeface="Microsoft YaHei"/>
                <a:cs typeface="Microsoft YaHei"/>
              </a:rPr>
              <a:t>片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確實</a:t>
            </a:r>
            <a:r>
              <a:rPr sz="2800" spc="5" dirty="0">
                <a:solidFill>
                  <a:srgbClr val="3A3838"/>
                </a:solidFill>
                <a:latin typeface="Microsoft YaHei"/>
                <a:cs typeface="Microsoft YaHei"/>
              </a:rPr>
              <a:t>無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法進</a:t>
            </a:r>
            <a:r>
              <a:rPr sz="2800" spc="5" dirty="0">
                <a:solidFill>
                  <a:srgbClr val="3A3838"/>
                </a:solidFill>
                <a:latin typeface="Microsoft YaHei"/>
                <a:cs typeface="Microsoft YaHei"/>
              </a:rPr>
              <a:t>行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感應</a:t>
            </a:r>
            <a:r>
              <a:rPr sz="2800" spc="5" dirty="0">
                <a:solidFill>
                  <a:srgbClr val="3A3838"/>
                </a:solidFill>
                <a:latin typeface="Microsoft YaHei"/>
                <a:cs typeface="Microsoft YaHei"/>
              </a:rPr>
              <a:t>，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至 超商回郵信封，將由一卡通盡速提</a:t>
            </a: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供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新卡</a:t>
            </a: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片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予學</a:t>
            </a: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生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，學</a:t>
            </a:r>
            <a:r>
              <a:rPr sz="2800" spc="-35" dirty="0">
                <a:solidFill>
                  <a:srgbClr val="3A3838"/>
                </a:solidFill>
                <a:latin typeface="Microsoft YaHei"/>
                <a:cs typeface="Microsoft YaHei"/>
              </a:rPr>
              <a:t>生</a:t>
            </a:r>
            <a:r>
              <a:rPr sz="2800" spc="-5" dirty="0">
                <a:solidFill>
                  <a:srgbClr val="FF0000"/>
                </a:solidFill>
                <a:latin typeface="Microsoft YaHei"/>
                <a:cs typeface="Microsoft YaHei"/>
              </a:rPr>
              <a:t>毋需繳交 卡片工本費及運</a:t>
            </a:r>
            <a:r>
              <a:rPr sz="2800" spc="-20" dirty="0">
                <a:solidFill>
                  <a:srgbClr val="FF0000"/>
                </a:solidFill>
                <a:latin typeface="Microsoft YaHei"/>
                <a:cs typeface="Microsoft YaHei"/>
              </a:rPr>
              <a:t>費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。</a:t>
            </a:r>
            <a:endParaRPr sz="2800">
              <a:latin typeface="Microsoft YaHei"/>
              <a:cs typeface="Microsoft YaHei"/>
            </a:endParaRPr>
          </a:p>
          <a:p>
            <a:pPr marL="12700">
              <a:lnSpc>
                <a:spcPct val="100000"/>
              </a:lnSpc>
              <a:spcBef>
                <a:spcPts val="209"/>
              </a:spcBef>
            </a:pPr>
            <a:r>
              <a:rPr sz="2800" b="1" spc="-5" dirty="0">
                <a:solidFill>
                  <a:srgbClr val="3A3838"/>
                </a:solidFill>
                <a:latin typeface="Microsoft YaHei"/>
                <a:cs typeface="Microsoft YaHei"/>
              </a:rPr>
              <a:t>[後台操</a:t>
            </a:r>
            <a:r>
              <a:rPr sz="2800" b="1" spc="-10" dirty="0">
                <a:solidFill>
                  <a:srgbClr val="3A3838"/>
                </a:solidFill>
                <a:latin typeface="Microsoft YaHei"/>
                <a:cs typeface="Microsoft YaHei"/>
              </a:rPr>
              <a:t>作</a:t>
            </a:r>
            <a:r>
              <a:rPr sz="2800" b="1" spc="-5" dirty="0">
                <a:solidFill>
                  <a:srgbClr val="3A3838"/>
                </a:solidFill>
                <a:latin typeface="Microsoft YaHei"/>
                <a:cs typeface="Microsoft YaHei"/>
              </a:rPr>
              <a:t>]</a:t>
            </a:r>
            <a:endParaRPr sz="2800">
              <a:latin typeface="Microsoft YaHei"/>
              <a:cs typeface="Microsoft YaHei"/>
            </a:endParaRPr>
          </a:p>
          <a:p>
            <a:pPr marL="12700" marR="10795">
              <a:lnSpc>
                <a:spcPts val="3030"/>
              </a:lnSpc>
              <a:spcBef>
                <a:spcPts val="640"/>
              </a:spcBef>
            </a:pP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確認學生新卡片資訊，並將舊卡</a:t>
            </a:r>
            <a:r>
              <a:rPr sz="2800" spc="-35" dirty="0">
                <a:solidFill>
                  <a:srgbClr val="3A3838"/>
                </a:solidFill>
                <a:latin typeface="Microsoft YaHei"/>
                <a:cs typeface="Microsoft YaHei"/>
              </a:rPr>
              <a:t>片</a:t>
            </a: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”</a:t>
            </a:r>
            <a:r>
              <a:rPr sz="2800" spc="-10" dirty="0">
                <a:solidFill>
                  <a:srgbClr val="FF0000"/>
                </a:solidFill>
                <a:latin typeface="Microsoft YaHei"/>
                <a:cs typeface="Microsoft YaHei"/>
              </a:rPr>
              <a:t>移除</a:t>
            </a: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”，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新增新卡</a:t>
            </a: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片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號碼至餐 食券後台。</a:t>
            </a:r>
            <a:endParaRPr sz="2800">
              <a:latin typeface="Microsoft YaHei"/>
              <a:cs typeface="Microsoft YaHei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/>
              <a:t>本簡報內容為一卡通票證版權所有，未經授權不得對外公佈或向第三方揭示，如經發現本公司保留法律追訴權利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常見問題處理</a:t>
            </a:r>
            <a:r>
              <a:rPr spc="-55" dirty="0"/>
              <a:t> </a:t>
            </a:r>
            <a:r>
              <a:rPr dirty="0"/>
              <a:t>:</a:t>
            </a:r>
            <a:r>
              <a:rPr spc="-50" dirty="0"/>
              <a:t> </a:t>
            </a:r>
            <a:r>
              <a:rPr dirty="0"/>
              <a:t>卡紙/紙券用</a:t>
            </a:r>
            <a:r>
              <a:rPr spc="-5" dirty="0"/>
              <a:t>罄</a:t>
            </a:r>
            <a:r>
              <a:rPr dirty="0"/>
              <a:t>(1)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496802" y="6423357"/>
            <a:ext cx="219710" cy="23558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85"/>
              </a:spcBef>
            </a:pPr>
            <a:r>
              <a:rPr sz="1400" b="1" spc="-5" dirty="0">
                <a:solidFill>
                  <a:srgbClr val="3A3838"/>
                </a:solidFill>
                <a:latin typeface="Microsoft YaHei"/>
                <a:cs typeface="Microsoft YaHei"/>
              </a:rPr>
              <a:t>40</a:t>
            </a:r>
            <a:endParaRPr sz="1400">
              <a:latin typeface="Microsoft YaHei"/>
              <a:cs typeface="Microsoft YaHe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28612" y="640880"/>
            <a:ext cx="11861165" cy="5906135"/>
            <a:chOff x="128612" y="640880"/>
            <a:chExt cx="11861165" cy="5906135"/>
          </a:xfrm>
        </p:grpSpPr>
        <p:sp>
          <p:nvSpPr>
            <p:cNvPr id="5" name="object 5"/>
            <p:cNvSpPr/>
            <p:nvPr/>
          </p:nvSpPr>
          <p:spPr>
            <a:xfrm>
              <a:off x="128612" y="640879"/>
              <a:ext cx="11861165" cy="440055"/>
            </a:xfrm>
            <a:custGeom>
              <a:avLst/>
              <a:gdLst/>
              <a:ahLst/>
              <a:cxnLst/>
              <a:rect l="l" t="t" r="r" b="b"/>
              <a:pathLst>
                <a:path w="11861165" h="440055">
                  <a:moveTo>
                    <a:pt x="11860695" y="0"/>
                  </a:moveTo>
                  <a:lnTo>
                    <a:pt x="7580287" y="0"/>
                  </a:lnTo>
                  <a:lnTo>
                    <a:pt x="1242987" y="0"/>
                  </a:lnTo>
                  <a:lnTo>
                    <a:pt x="0" y="0"/>
                  </a:lnTo>
                  <a:lnTo>
                    <a:pt x="0" y="439762"/>
                  </a:lnTo>
                  <a:lnTo>
                    <a:pt x="1242987" y="439762"/>
                  </a:lnTo>
                  <a:lnTo>
                    <a:pt x="7580287" y="439762"/>
                  </a:lnTo>
                  <a:lnTo>
                    <a:pt x="11860695" y="439762"/>
                  </a:lnTo>
                  <a:lnTo>
                    <a:pt x="1186069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8612" y="1080642"/>
              <a:ext cx="11861165" cy="1905000"/>
            </a:xfrm>
            <a:custGeom>
              <a:avLst/>
              <a:gdLst/>
              <a:ahLst/>
              <a:cxnLst/>
              <a:rect l="l" t="t" r="r" b="b"/>
              <a:pathLst>
                <a:path w="11861165" h="1905000">
                  <a:moveTo>
                    <a:pt x="11860695" y="0"/>
                  </a:moveTo>
                  <a:lnTo>
                    <a:pt x="7580287" y="0"/>
                  </a:lnTo>
                  <a:lnTo>
                    <a:pt x="1242987" y="0"/>
                  </a:lnTo>
                  <a:lnTo>
                    <a:pt x="0" y="0"/>
                  </a:lnTo>
                  <a:lnTo>
                    <a:pt x="0" y="1904873"/>
                  </a:lnTo>
                  <a:lnTo>
                    <a:pt x="1242987" y="1904873"/>
                  </a:lnTo>
                  <a:lnTo>
                    <a:pt x="7580287" y="1904873"/>
                  </a:lnTo>
                  <a:lnTo>
                    <a:pt x="11860695" y="1904873"/>
                  </a:lnTo>
                  <a:lnTo>
                    <a:pt x="11860695" y="0"/>
                  </a:lnTo>
                  <a:close/>
                </a:path>
              </a:pathLst>
            </a:custGeom>
            <a:solidFill>
              <a:srgbClr val="CACA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8612" y="2985528"/>
              <a:ext cx="11861165" cy="1555750"/>
            </a:xfrm>
            <a:custGeom>
              <a:avLst/>
              <a:gdLst/>
              <a:ahLst/>
              <a:cxnLst/>
              <a:rect l="l" t="t" r="r" b="b"/>
              <a:pathLst>
                <a:path w="11861165" h="1555750">
                  <a:moveTo>
                    <a:pt x="11860695" y="0"/>
                  </a:moveTo>
                  <a:lnTo>
                    <a:pt x="7580287" y="0"/>
                  </a:lnTo>
                  <a:lnTo>
                    <a:pt x="1242987" y="0"/>
                  </a:lnTo>
                  <a:lnTo>
                    <a:pt x="0" y="0"/>
                  </a:lnTo>
                  <a:lnTo>
                    <a:pt x="0" y="1555356"/>
                  </a:lnTo>
                  <a:lnTo>
                    <a:pt x="1242987" y="1555356"/>
                  </a:lnTo>
                  <a:lnTo>
                    <a:pt x="7580287" y="1555356"/>
                  </a:lnTo>
                  <a:lnTo>
                    <a:pt x="11860695" y="1555356"/>
                  </a:lnTo>
                  <a:lnTo>
                    <a:pt x="11860695" y="794473"/>
                  </a:lnTo>
                  <a:lnTo>
                    <a:pt x="11860695" y="0"/>
                  </a:lnTo>
                  <a:close/>
                </a:path>
              </a:pathLst>
            </a:custGeom>
            <a:solidFill>
              <a:srgbClr val="E7E7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612" y="4540910"/>
              <a:ext cx="11861165" cy="1522095"/>
            </a:xfrm>
            <a:custGeom>
              <a:avLst/>
              <a:gdLst/>
              <a:ahLst/>
              <a:cxnLst/>
              <a:rect l="l" t="t" r="r" b="b"/>
              <a:pathLst>
                <a:path w="11861165" h="1522095">
                  <a:moveTo>
                    <a:pt x="11860695" y="0"/>
                  </a:moveTo>
                  <a:lnTo>
                    <a:pt x="7580287" y="0"/>
                  </a:lnTo>
                  <a:lnTo>
                    <a:pt x="1242987" y="0"/>
                  </a:lnTo>
                  <a:lnTo>
                    <a:pt x="0" y="0"/>
                  </a:lnTo>
                  <a:lnTo>
                    <a:pt x="0" y="1521968"/>
                  </a:lnTo>
                  <a:lnTo>
                    <a:pt x="1242987" y="1521968"/>
                  </a:lnTo>
                  <a:lnTo>
                    <a:pt x="7580287" y="1521968"/>
                  </a:lnTo>
                  <a:lnTo>
                    <a:pt x="11860695" y="1521968"/>
                  </a:lnTo>
                  <a:lnTo>
                    <a:pt x="11860695" y="1444688"/>
                  </a:lnTo>
                  <a:lnTo>
                    <a:pt x="11860695" y="0"/>
                  </a:lnTo>
                  <a:close/>
                </a:path>
              </a:pathLst>
            </a:custGeom>
            <a:solidFill>
              <a:srgbClr val="CACA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612" y="6062891"/>
              <a:ext cx="11861165" cy="483870"/>
            </a:xfrm>
            <a:custGeom>
              <a:avLst/>
              <a:gdLst/>
              <a:ahLst/>
              <a:cxnLst/>
              <a:rect l="l" t="t" r="r" b="b"/>
              <a:pathLst>
                <a:path w="11861165" h="483870">
                  <a:moveTo>
                    <a:pt x="11860695" y="0"/>
                  </a:moveTo>
                  <a:lnTo>
                    <a:pt x="7580287" y="0"/>
                  </a:lnTo>
                  <a:lnTo>
                    <a:pt x="1242987" y="0"/>
                  </a:lnTo>
                  <a:lnTo>
                    <a:pt x="0" y="0"/>
                  </a:lnTo>
                  <a:lnTo>
                    <a:pt x="0" y="483603"/>
                  </a:lnTo>
                  <a:lnTo>
                    <a:pt x="1242987" y="483603"/>
                  </a:lnTo>
                  <a:lnTo>
                    <a:pt x="7580287" y="483603"/>
                  </a:lnTo>
                  <a:lnTo>
                    <a:pt x="11860695" y="483603"/>
                  </a:lnTo>
                  <a:lnTo>
                    <a:pt x="11860695" y="0"/>
                  </a:lnTo>
                  <a:close/>
                </a:path>
              </a:pathLst>
            </a:custGeom>
            <a:solidFill>
              <a:srgbClr val="E7E7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40893" y="622172"/>
            <a:ext cx="482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Microsoft JhengHei"/>
                <a:cs typeface="Microsoft JhengHei"/>
              </a:rPr>
              <a:t>超商</a:t>
            </a:r>
            <a:endParaRPr sz="1800">
              <a:latin typeface="Microsoft JhengHei"/>
              <a:cs typeface="Microsoft JhengHe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27733" y="622172"/>
            <a:ext cx="2082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Microsoft JhengHei"/>
                <a:cs typeface="Microsoft JhengHei"/>
              </a:rPr>
              <a:t>小白單異常處理方式</a:t>
            </a:r>
            <a:endParaRPr sz="1800">
              <a:latin typeface="Microsoft JhengHei"/>
              <a:cs typeface="Microsoft JhengHe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84505" y="1828927"/>
            <a:ext cx="6870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Microsoft JhengHei"/>
                <a:cs typeface="Microsoft JhengHei"/>
              </a:rPr>
              <a:t>7</a:t>
            </a:r>
            <a:r>
              <a:rPr sz="2400" spc="-5" dirty="0">
                <a:latin typeface="Microsoft JhengHei"/>
                <a:cs typeface="Microsoft JhengHei"/>
              </a:rPr>
              <a:t>-</a:t>
            </a:r>
            <a:r>
              <a:rPr sz="2400" dirty="0">
                <a:latin typeface="Microsoft JhengHei"/>
                <a:cs typeface="Microsoft JhengHei"/>
              </a:rPr>
              <a:t>11</a:t>
            </a:r>
            <a:endParaRPr sz="2400">
              <a:latin typeface="Microsoft JhengHei"/>
              <a:cs typeface="Microsoft JhengHe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27733" y="1328369"/>
            <a:ext cx="5698490" cy="1398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8120" indent="-186055">
              <a:lnSpc>
                <a:spcPct val="100000"/>
              </a:lnSpc>
              <a:spcBef>
                <a:spcPts val="100"/>
              </a:spcBef>
              <a:buSzPct val="94444"/>
              <a:buAutoNum type="arabicPeriod"/>
              <a:tabLst>
                <a:tab pos="198755" algn="l"/>
              </a:tabLst>
            </a:pPr>
            <a:r>
              <a:rPr sz="1800" spc="-5" dirty="0">
                <a:latin typeface="Microsoft JhengHei"/>
                <a:cs typeface="Microsoft JhengHei"/>
              </a:rPr>
              <a:t>使用iBON機檯旁之電</a:t>
            </a:r>
            <a:r>
              <a:rPr sz="1800" dirty="0">
                <a:latin typeface="Microsoft JhengHei"/>
                <a:cs typeface="Microsoft JhengHei"/>
              </a:rPr>
              <a:t>話</a:t>
            </a:r>
            <a:r>
              <a:rPr sz="1800" spc="-5" dirty="0">
                <a:latin typeface="Microsoft JhengHei"/>
                <a:cs typeface="Microsoft JhengHei"/>
              </a:rPr>
              <a:t>(如右圖紅框所示</a:t>
            </a:r>
            <a:r>
              <a:rPr sz="1800" dirty="0">
                <a:latin typeface="Microsoft JhengHei"/>
                <a:cs typeface="Microsoft JhengHei"/>
              </a:rPr>
              <a:t>)</a:t>
            </a:r>
            <a:endParaRPr sz="1800">
              <a:latin typeface="Microsoft JhengHei"/>
              <a:cs typeface="Microsoft JhengHei"/>
            </a:endParaRPr>
          </a:p>
          <a:p>
            <a:pPr marL="198120" indent="-186055">
              <a:lnSpc>
                <a:spcPct val="100000"/>
              </a:lnSpc>
              <a:spcBef>
                <a:spcPts val="5"/>
              </a:spcBef>
              <a:buSzPct val="94444"/>
              <a:buAutoNum type="arabicPeriod"/>
              <a:tabLst>
                <a:tab pos="198755" algn="l"/>
              </a:tabLst>
            </a:pPr>
            <a:r>
              <a:rPr sz="1800" dirty="0">
                <a:latin typeface="Microsoft JhengHei"/>
                <a:cs typeface="Microsoft JhengHei"/>
              </a:rPr>
              <a:t>電話聯繫</a:t>
            </a:r>
            <a:r>
              <a:rPr sz="1800" spc="-5" dirty="0">
                <a:latin typeface="Microsoft JhengHei"/>
                <a:cs typeface="Microsoft JhengHei"/>
              </a:rPr>
              <a:t>iBO</a:t>
            </a:r>
            <a:r>
              <a:rPr sz="1800" dirty="0">
                <a:latin typeface="Microsoft JhengHei"/>
                <a:cs typeface="Microsoft JhengHei"/>
              </a:rPr>
              <a:t>N客服人員</a:t>
            </a:r>
            <a:endParaRPr sz="1800">
              <a:latin typeface="Microsoft JhengHei"/>
              <a:cs typeface="Microsoft JhengHei"/>
            </a:endParaRPr>
          </a:p>
          <a:p>
            <a:pPr marL="198120" indent="-186055">
              <a:lnSpc>
                <a:spcPct val="100000"/>
              </a:lnSpc>
              <a:buSzPct val="94444"/>
              <a:buAutoNum type="arabicPeriod"/>
              <a:tabLst>
                <a:tab pos="198755" algn="l"/>
              </a:tabLst>
            </a:pPr>
            <a:r>
              <a:rPr sz="1800" dirty="0">
                <a:latin typeface="Microsoft JhengHei"/>
                <a:cs typeface="Microsoft JhengHei"/>
              </a:rPr>
              <a:t>告知對方時間、位置</a:t>
            </a:r>
            <a:r>
              <a:rPr sz="1800" spc="-5" dirty="0">
                <a:latin typeface="Microsoft JhengHei"/>
                <a:cs typeface="Microsoft JhengHei"/>
              </a:rPr>
              <a:t>(</a:t>
            </a:r>
            <a:r>
              <a:rPr sz="1800" dirty="0">
                <a:latin typeface="Microsoft JhengHei"/>
                <a:cs typeface="Microsoft JhengHei"/>
              </a:rPr>
              <a:t>紅利&gt;政府&gt;彰化幸福餐券)</a:t>
            </a:r>
            <a:endParaRPr sz="1800">
              <a:latin typeface="Microsoft JhengHei"/>
              <a:cs typeface="Microsoft JhengHei"/>
            </a:endParaRPr>
          </a:p>
          <a:p>
            <a:pPr marL="198120" indent="-186055">
              <a:lnSpc>
                <a:spcPct val="100000"/>
              </a:lnSpc>
              <a:buSzPct val="94444"/>
              <a:buAutoNum type="arabicPeriod"/>
              <a:tabLst>
                <a:tab pos="198755" algn="l"/>
              </a:tabLst>
            </a:pPr>
            <a:r>
              <a:rPr sz="1800" dirty="0">
                <a:latin typeface="Microsoft JhengHei"/>
                <a:cs typeface="Microsoft JhengHei"/>
              </a:rPr>
              <a:t>客服人員會提供一組兌換序號依畫面左上方進行輸</a:t>
            </a:r>
            <a:r>
              <a:rPr sz="1800" spc="5" dirty="0">
                <a:latin typeface="Microsoft JhengHei"/>
                <a:cs typeface="Microsoft JhengHei"/>
              </a:rPr>
              <a:t>入</a:t>
            </a:r>
            <a:r>
              <a:rPr sz="1800" dirty="0">
                <a:latin typeface="Microsoft JhengHei"/>
                <a:cs typeface="Microsoft JhengHei"/>
              </a:rPr>
              <a:t>。</a:t>
            </a:r>
            <a:endParaRPr sz="1800">
              <a:latin typeface="Microsoft JhengHei"/>
              <a:cs typeface="Microsoft JhengHei"/>
            </a:endParaRPr>
          </a:p>
          <a:p>
            <a:pPr marL="198120" indent="-186055">
              <a:lnSpc>
                <a:spcPct val="100000"/>
              </a:lnSpc>
              <a:buSzPct val="94444"/>
              <a:buAutoNum type="arabicPeriod"/>
              <a:tabLst>
                <a:tab pos="198755" algn="l"/>
              </a:tabLst>
            </a:pPr>
            <a:r>
              <a:rPr sz="1800" dirty="0">
                <a:latin typeface="Microsoft JhengHei"/>
                <a:cs typeface="Microsoft JhengHei"/>
              </a:rPr>
              <a:t>重新產製小白單。</a:t>
            </a:r>
            <a:endParaRPr sz="1800">
              <a:latin typeface="Microsoft JhengHei"/>
              <a:cs typeface="Microsoft JhengHe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84505" y="3558997"/>
            <a:ext cx="63500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Microsoft JhengHei"/>
                <a:cs typeface="Microsoft JhengHei"/>
              </a:rPr>
              <a:t>全家</a:t>
            </a:r>
            <a:endParaRPr sz="2400">
              <a:latin typeface="Microsoft JhengHei"/>
              <a:cs typeface="Microsoft JhengHe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427733" y="3059429"/>
            <a:ext cx="4425950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Microsoft JhengHei"/>
                <a:cs typeface="Microsoft JhengHei"/>
              </a:rPr>
              <a:t>如確認小白單異常:</a:t>
            </a:r>
            <a:endParaRPr sz="1800">
              <a:latin typeface="Microsoft JhengHei"/>
              <a:cs typeface="Microsoft JhengHei"/>
            </a:endParaRPr>
          </a:p>
          <a:p>
            <a:pPr marL="198120" indent="-186055">
              <a:lnSpc>
                <a:spcPct val="100000"/>
              </a:lnSpc>
              <a:buSzPct val="94444"/>
              <a:buAutoNum type="arabicPeriod"/>
              <a:tabLst>
                <a:tab pos="198755" algn="l"/>
              </a:tabLst>
            </a:pPr>
            <a:r>
              <a:rPr sz="1800" dirty="0">
                <a:latin typeface="Microsoft JhengHei"/>
                <a:cs typeface="Microsoft JhengHei"/>
              </a:rPr>
              <a:t>點選紅利&gt;數位餐食券&gt;列印異常</a:t>
            </a:r>
            <a:endParaRPr sz="1800">
              <a:latin typeface="Microsoft JhengHei"/>
              <a:cs typeface="Microsoft JhengHei"/>
            </a:endParaRPr>
          </a:p>
          <a:p>
            <a:pPr marL="198120" indent="-186055">
              <a:lnSpc>
                <a:spcPct val="100000"/>
              </a:lnSpc>
              <a:buSzPct val="94444"/>
              <a:buAutoNum type="arabicPeriod"/>
              <a:tabLst>
                <a:tab pos="198755" algn="l"/>
              </a:tabLst>
            </a:pPr>
            <a:r>
              <a:rPr sz="1800" spc="-5" dirty="0">
                <a:latin typeface="Microsoft JhengHei"/>
                <a:cs typeface="Microsoft JhengHei"/>
              </a:rPr>
              <a:t>依流程操作</a:t>
            </a:r>
            <a:endParaRPr sz="1800">
              <a:latin typeface="Microsoft JhengHei"/>
              <a:cs typeface="Microsoft JhengHei"/>
            </a:endParaRPr>
          </a:p>
          <a:p>
            <a:pPr marL="198120" indent="-186055">
              <a:lnSpc>
                <a:spcPct val="100000"/>
              </a:lnSpc>
              <a:buSzPct val="94444"/>
              <a:buAutoNum type="arabicPeriod"/>
              <a:tabLst>
                <a:tab pos="198755" algn="l"/>
              </a:tabLst>
            </a:pPr>
            <a:r>
              <a:rPr sz="1800" dirty="0">
                <a:latin typeface="Microsoft JhengHei"/>
                <a:cs typeface="Microsoft JhengHei"/>
              </a:rPr>
              <a:t>選擇靠卡感應</a:t>
            </a:r>
            <a:r>
              <a:rPr sz="1800" spc="5" dirty="0">
                <a:latin typeface="Microsoft JhengHei"/>
                <a:cs typeface="Microsoft JhengHei"/>
              </a:rPr>
              <a:t>/</a:t>
            </a:r>
            <a:r>
              <a:rPr sz="1800" dirty="0">
                <a:latin typeface="Microsoft JhengHei"/>
                <a:cs typeface="Microsoft JhengHei"/>
              </a:rPr>
              <a:t>手輸卡號、學號後繼續流程</a:t>
            </a:r>
            <a:endParaRPr sz="1800">
              <a:latin typeface="Microsoft JhengHei"/>
              <a:cs typeface="Microsoft JhengHei"/>
            </a:endParaRPr>
          </a:p>
          <a:p>
            <a:pPr marL="198120" indent="-186055">
              <a:lnSpc>
                <a:spcPct val="100000"/>
              </a:lnSpc>
              <a:buSzPct val="94444"/>
              <a:buAutoNum type="arabicPeriod"/>
              <a:tabLst>
                <a:tab pos="198755" algn="l"/>
              </a:tabLst>
            </a:pPr>
            <a:r>
              <a:rPr sz="1800" dirty="0">
                <a:latin typeface="Microsoft JhengHei"/>
                <a:cs typeface="Microsoft JhengHei"/>
              </a:rPr>
              <a:t>小白單補印完成</a:t>
            </a:r>
            <a:endParaRPr sz="1800">
              <a:latin typeface="Microsoft JhengHei"/>
              <a:cs typeface="Microsoft JhengHe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84505" y="5098541"/>
            <a:ext cx="9398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Microsoft JhengHei"/>
                <a:cs typeface="Microsoft JhengHei"/>
              </a:rPr>
              <a:t>萊爾富</a:t>
            </a:r>
            <a:endParaRPr sz="2400">
              <a:latin typeface="Microsoft JhengHei"/>
              <a:cs typeface="Microsoft JhengHe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427733" y="4735144"/>
            <a:ext cx="417322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sz="1800" spc="-5" dirty="0">
                <a:latin typeface="Microsoft JhengHei"/>
                <a:cs typeface="Microsoft JhengHei"/>
              </a:rPr>
              <a:t>點選紅利</a:t>
            </a:r>
            <a:r>
              <a:rPr sz="1800" dirty="0">
                <a:latin typeface="Microsoft JhengHei"/>
                <a:cs typeface="Microsoft JhengHei"/>
              </a:rPr>
              <a:t>&gt;</a:t>
            </a:r>
            <a:r>
              <a:rPr sz="1800" spc="-5" dirty="0">
                <a:latin typeface="Microsoft JhengHei"/>
                <a:cs typeface="Microsoft JhengHei"/>
              </a:rPr>
              <a:t>彰化幸</a:t>
            </a:r>
            <a:r>
              <a:rPr sz="1800" dirty="0">
                <a:latin typeface="Microsoft JhengHei"/>
                <a:cs typeface="Microsoft JhengHei"/>
              </a:rPr>
              <a:t>福</a:t>
            </a:r>
            <a:r>
              <a:rPr sz="1800" spc="-5" dirty="0">
                <a:latin typeface="Microsoft JhengHei"/>
                <a:cs typeface="Microsoft JhengHei"/>
              </a:rPr>
              <a:t>餐券</a:t>
            </a:r>
            <a:r>
              <a:rPr sz="1800" dirty="0">
                <a:latin typeface="Microsoft JhengHei"/>
                <a:cs typeface="Microsoft JhengHei"/>
              </a:rPr>
              <a:t>&gt;</a:t>
            </a:r>
            <a:r>
              <a:rPr sz="1800" spc="-5" dirty="0">
                <a:latin typeface="Microsoft JhengHei"/>
                <a:cs typeface="Microsoft JhengHei"/>
              </a:rPr>
              <a:t>餐食券補印</a:t>
            </a:r>
            <a:endParaRPr sz="1800">
              <a:latin typeface="Microsoft JhengHei"/>
              <a:cs typeface="Microsoft JhengHei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sz="1800" dirty="0">
                <a:latin typeface="Microsoft JhengHei"/>
                <a:cs typeface="Microsoft JhengHei"/>
              </a:rPr>
              <a:t>依流程操作</a:t>
            </a:r>
            <a:endParaRPr sz="1800">
              <a:latin typeface="Microsoft JhengHei"/>
              <a:cs typeface="Microsoft JhengHei"/>
            </a:endParaRPr>
          </a:p>
          <a:p>
            <a:pPr marL="355600" indent="-342900">
              <a:lnSpc>
                <a:spcPct val="100000"/>
              </a:lnSpc>
              <a:buAutoNum type="arabicPeriod"/>
              <a:tabLst>
                <a:tab pos="354965" algn="l"/>
                <a:tab pos="355600" algn="l"/>
              </a:tabLst>
            </a:pPr>
            <a:r>
              <a:rPr sz="1800" dirty="0">
                <a:latin typeface="Microsoft JhengHei"/>
                <a:cs typeface="Microsoft JhengHei"/>
              </a:rPr>
              <a:t>點選要補印之餐券資料</a:t>
            </a:r>
            <a:r>
              <a:rPr sz="1800" spc="-5" dirty="0">
                <a:latin typeface="Microsoft JhengHei"/>
                <a:cs typeface="Microsoft JhengHei"/>
              </a:rPr>
              <a:t>(</a:t>
            </a:r>
            <a:r>
              <a:rPr sz="1800" dirty="0">
                <a:latin typeface="Microsoft JhengHei"/>
                <a:cs typeface="Microsoft JhengHei"/>
              </a:rPr>
              <a:t>依該兌換日期)</a:t>
            </a:r>
            <a:endParaRPr sz="1800">
              <a:latin typeface="Microsoft JhengHei"/>
              <a:cs typeface="Microsoft JhengHei"/>
            </a:endParaRPr>
          </a:p>
          <a:p>
            <a:pPr marL="355600" indent="-342900">
              <a:lnSpc>
                <a:spcPct val="100000"/>
              </a:lnSpc>
              <a:buAutoNum type="arabicPeriod"/>
              <a:tabLst>
                <a:tab pos="354965" algn="l"/>
                <a:tab pos="355600" algn="l"/>
              </a:tabLst>
            </a:pPr>
            <a:r>
              <a:rPr sz="1800" dirty="0">
                <a:latin typeface="Microsoft JhengHei"/>
                <a:cs typeface="Microsoft JhengHei"/>
              </a:rPr>
              <a:t>小白單補印完成</a:t>
            </a:r>
            <a:endParaRPr sz="1800">
              <a:latin typeface="Microsoft JhengHei"/>
              <a:cs typeface="Microsoft JhengHe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84505" y="6149746"/>
            <a:ext cx="103886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Microsoft JhengHei"/>
                <a:cs typeface="Microsoft JhengHei"/>
              </a:rPr>
              <a:t>OK、楓康</a:t>
            </a:r>
            <a:endParaRPr sz="1800">
              <a:latin typeface="Microsoft JhengHei"/>
              <a:cs typeface="Microsoft JhengHe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427733" y="6149746"/>
            <a:ext cx="345440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Microsoft JhengHei"/>
                <a:cs typeface="Microsoft JhengHei"/>
              </a:rPr>
              <a:t>櫃台直接兌餐，無須補印小白單。</a:t>
            </a:r>
            <a:endParaRPr sz="1800">
              <a:latin typeface="Microsoft JhengHei"/>
              <a:cs typeface="Microsoft JhengHe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7882128" y="1117472"/>
            <a:ext cx="4196715" cy="4922520"/>
            <a:chOff x="7882128" y="1117472"/>
            <a:chExt cx="4196715" cy="4922520"/>
          </a:xfrm>
        </p:grpSpPr>
        <p:pic>
          <p:nvPicPr>
            <p:cNvPr id="21" name="object 2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74326" y="4589535"/>
              <a:ext cx="1934903" cy="1450152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8941779" y="5101920"/>
              <a:ext cx="396875" cy="396875"/>
            </a:xfrm>
            <a:custGeom>
              <a:avLst/>
              <a:gdLst/>
              <a:ahLst/>
              <a:cxnLst/>
              <a:rect l="l" t="t" r="r" b="b"/>
              <a:pathLst>
                <a:path w="396875" h="396875">
                  <a:moveTo>
                    <a:pt x="0" y="396374"/>
                  </a:moveTo>
                  <a:lnTo>
                    <a:pt x="396655" y="396374"/>
                  </a:lnTo>
                  <a:lnTo>
                    <a:pt x="396655" y="0"/>
                  </a:lnTo>
                  <a:lnTo>
                    <a:pt x="0" y="0"/>
                  </a:lnTo>
                  <a:lnTo>
                    <a:pt x="0" y="396374"/>
                  </a:lnTo>
                  <a:close/>
                </a:path>
              </a:pathLst>
            </a:custGeom>
            <a:ln w="537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82128" y="1200911"/>
              <a:ext cx="1706879" cy="1574291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7973568" y="1708403"/>
              <a:ext cx="327660" cy="867410"/>
            </a:xfrm>
            <a:custGeom>
              <a:avLst/>
              <a:gdLst/>
              <a:ahLst/>
              <a:cxnLst/>
              <a:rect l="l" t="t" r="r" b="b"/>
              <a:pathLst>
                <a:path w="327659" h="867410">
                  <a:moveTo>
                    <a:pt x="0" y="867156"/>
                  </a:moveTo>
                  <a:lnTo>
                    <a:pt x="327659" y="867156"/>
                  </a:lnTo>
                  <a:lnTo>
                    <a:pt x="327659" y="0"/>
                  </a:lnTo>
                  <a:lnTo>
                    <a:pt x="0" y="0"/>
                  </a:lnTo>
                  <a:lnTo>
                    <a:pt x="0" y="867156"/>
                  </a:lnTo>
                  <a:close/>
                </a:path>
              </a:pathLst>
            </a:custGeom>
            <a:ln w="571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678924" y="1176527"/>
              <a:ext cx="2179320" cy="1598676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9752076" y="1146047"/>
              <a:ext cx="622300" cy="248920"/>
            </a:xfrm>
            <a:custGeom>
              <a:avLst/>
              <a:gdLst/>
              <a:ahLst/>
              <a:cxnLst/>
              <a:rect l="l" t="t" r="r" b="b"/>
              <a:pathLst>
                <a:path w="622300" h="248919">
                  <a:moveTo>
                    <a:pt x="0" y="248412"/>
                  </a:moveTo>
                  <a:lnTo>
                    <a:pt x="621792" y="248412"/>
                  </a:lnTo>
                  <a:lnTo>
                    <a:pt x="621792" y="0"/>
                  </a:lnTo>
                  <a:lnTo>
                    <a:pt x="0" y="0"/>
                  </a:lnTo>
                  <a:lnTo>
                    <a:pt x="0" y="248412"/>
                  </a:lnTo>
                  <a:close/>
                </a:path>
              </a:pathLst>
            </a:custGeom>
            <a:ln w="571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40724" y="2958083"/>
              <a:ext cx="1938527" cy="149352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136802" y="3779993"/>
              <a:ext cx="2941874" cy="2205599"/>
            </a:xfrm>
            <a:prstGeom prst="rect">
              <a:avLst/>
            </a:prstGeom>
          </p:spPr>
        </p:pic>
      </p:grpSp>
      <p:sp>
        <p:nvSpPr>
          <p:cNvPr id="29" name="object 2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/>
              <a:t>本簡報內容為一卡通票證版權所有，未經授權不得對外公佈或向第三方揭示，如經發現本公司保留法律追訴權利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3132" y="60197"/>
            <a:ext cx="67722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常見問題處理</a:t>
            </a:r>
            <a:r>
              <a:rPr spc="-55" dirty="0"/>
              <a:t> </a:t>
            </a:r>
            <a:r>
              <a:rPr dirty="0"/>
              <a:t>:</a:t>
            </a:r>
            <a:r>
              <a:rPr spc="-50" dirty="0"/>
              <a:t> </a:t>
            </a:r>
            <a:r>
              <a:rPr dirty="0"/>
              <a:t>卡紙/紙券用</a:t>
            </a:r>
            <a:r>
              <a:rPr spc="-5" dirty="0"/>
              <a:t>罄</a:t>
            </a:r>
            <a:r>
              <a:rPr dirty="0"/>
              <a:t>(2)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7159321" y="3835500"/>
            <a:ext cx="3510915" cy="2631440"/>
            <a:chOff x="7159321" y="3835500"/>
            <a:chExt cx="3510915" cy="26314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59321" y="3835500"/>
              <a:ext cx="3510845" cy="263125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914746" y="4765206"/>
              <a:ext cx="720090" cy="719455"/>
            </a:xfrm>
            <a:custGeom>
              <a:avLst/>
              <a:gdLst/>
              <a:ahLst/>
              <a:cxnLst/>
              <a:rect l="l" t="t" r="r" b="b"/>
              <a:pathLst>
                <a:path w="720090" h="719454">
                  <a:moveTo>
                    <a:pt x="0" y="719208"/>
                  </a:moveTo>
                  <a:lnTo>
                    <a:pt x="719723" y="719208"/>
                  </a:lnTo>
                  <a:lnTo>
                    <a:pt x="719723" y="0"/>
                  </a:lnTo>
                  <a:lnTo>
                    <a:pt x="0" y="0"/>
                  </a:lnTo>
                  <a:lnTo>
                    <a:pt x="0" y="719208"/>
                  </a:lnTo>
                  <a:close/>
                </a:path>
              </a:pathLst>
            </a:custGeom>
            <a:ln w="974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466344" y="1409700"/>
            <a:ext cx="2748280" cy="3110865"/>
            <a:chOff x="466344" y="1409700"/>
            <a:chExt cx="2748280" cy="311086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6344" y="1409700"/>
              <a:ext cx="2747772" cy="311048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12648" y="2410967"/>
              <a:ext cx="528955" cy="1714500"/>
            </a:xfrm>
            <a:custGeom>
              <a:avLst/>
              <a:gdLst/>
              <a:ahLst/>
              <a:cxnLst/>
              <a:rect l="l" t="t" r="r" b="b"/>
              <a:pathLst>
                <a:path w="528955" h="1714500">
                  <a:moveTo>
                    <a:pt x="0" y="1714499"/>
                  </a:moveTo>
                  <a:lnTo>
                    <a:pt x="528827" y="1714499"/>
                  </a:lnTo>
                  <a:lnTo>
                    <a:pt x="528827" y="0"/>
                  </a:lnTo>
                  <a:lnTo>
                    <a:pt x="0" y="0"/>
                  </a:lnTo>
                  <a:lnTo>
                    <a:pt x="0" y="1714499"/>
                  </a:lnTo>
                  <a:close/>
                </a:path>
              </a:pathLst>
            </a:custGeom>
            <a:ln w="571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3325367" y="1472564"/>
            <a:ext cx="3275329" cy="3048000"/>
            <a:chOff x="3325367" y="1472564"/>
            <a:chExt cx="3275329" cy="304800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25367" y="1557527"/>
              <a:ext cx="3275076" cy="296265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436619" y="1501139"/>
              <a:ext cx="932815" cy="459105"/>
            </a:xfrm>
            <a:custGeom>
              <a:avLst/>
              <a:gdLst/>
              <a:ahLst/>
              <a:cxnLst/>
              <a:rect l="l" t="t" r="r" b="b"/>
              <a:pathLst>
                <a:path w="932814" h="459105">
                  <a:moveTo>
                    <a:pt x="0" y="458724"/>
                  </a:moveTo>
                  <a:lnTo>
                    <a:pt x="932688" y="458724"/>
                  </a:lnTo>
                  <a:lnTo>
                    <a:pt x="932688" y="0"/>
                  </a:lnTo>
                  <a:lnTo>
                    <a:pt x="0" y="0"/>
                  </a:lnTo>
                  <a:lnTo>
                    <a:pt x="0" y="458724"/>
                  </a:lnTo>
                  <a:close/>
                </a:path>
              </a:pathLst>
            </a:custGeom>
            <a:ln w="571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155180" y="989075"/>
            <a:ext cx="3517391" cy="2711196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85"/>
              </a:spcBef>
            </a:pPr>
            <a:fld id="{81D60167-4931-47E6-BA6A-407CBD079E47}" type="slidenum">
              <a:rPr dirty="0"/>
              <a:t>25</a:t>
            </a:fld>
            <a:endParaRPr dirty="0"/>
          </a:p>
        </p:txBody>
      </p: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/>
              <a:t>本簡報內容為一卡通票證版權所有，未經授權不得對外公佈或向第三方揭示，如經發現本公司保留法律追訴權利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403605"/>
            <a:ext cx="50018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常見問題處理</a:t>
            </a:r>
            <a:r>
              <a:rPr spc="-55" dirty="0"/>
              <a:t> </a:t>
            </a:r>
            <a:r>
              <a:rPr dirty="0"/>
              <a:t>:</a:t>
            </a:r>
            <a:r>
              <a:rPr spc="-50" dirty="0"/>
              <a:t> </a:t>
            </a:r>
            <a:r>
              <a:rPr dirty="0"/>
              <a:t>後台操作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85"/>
              </a:spcBef>
            </a:pPr>
            <a:fld id="{81D60167-4931-47E6-BA6A-407CBD079E47}" type="slidenum">
              <a:rPr dirty="0"/>
              <a:t>26</a:t>
            </a:fld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/>
              <a:t>本簡報內容為一卡通票證版權所有，未經授權不得對外公佈或向第三方揭示，如經發現本公司保留法律追訴權利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02283" y="1356486"/>
            <a:ext cx="10083800" cy="2159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0195" marR="5080" indent="-278130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290195" algn="l"/>
                <a:tab pos="290830" algn="l"/>
              </a:tabLst>
            </a:pP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請參考教師手冊。 https://drive.google.com/drive/folders/1wQCKJjRm259zb </a:t>
            </a:r>
            <a:r>
              <a:rPr sz="2800" spc="-815" dirty="0">
                <a:solidFill>
                  <a:srgbClr val="3A3838"/>
                </a:solidFill>
                <a:latin typeface="Microsoft YaHei"/>
                <a:cs typeface="Microsoft YaHei"/>
              </a:rPr>
              <a:t> </a:t>
            </a:r>
            <a:r>
              <a:rPr sz="2800" spc="-10" dirty="0">
                <a:solidFill>
                  <a:srgbClr val="3A3838"/>
                </a:solidFill>
                <a:latin typeface="Microsoft YaHei"/>
                <a:cs typeface="Microsoft YaHei"/>
              </a:rPr>
              <a:t>5VKoH5NKEZkBfy1RQ8h?usp=share_link</a:t>
            </a:r>
            <a:endParaRPr sz="2800">
              <a:latin typeface="Microsoft YaHei"/>
              <a:cs typeface="Microsoft YaHe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800">
              <a:latin typeface="Microsoft YaHei"/>
              <a:cs typeface="Microsoft YaHei"/>
            </a:endParaRPr>
          </a:p>
          <a:p>
            <a:pPr marL="290195">
              <a:lnSpc>
                <a:spcPct val="100000"/>
              </a:lnSpc>
            </a:pP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登入網址</a:t>
            </a:r>
            <a:r>
              <a:rPr sz="2800" spc="15" dirty="0">
                <a:solidFill>
                  <a:srgbClr val="3A3838"/>
                </a:solidFill>
                <a:latin typeface="Microsoft YaHei"/>
                <a:cs typeface="Microsoft YaHei"/>
              </a:rPr>
              <a:t> 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:</a:t>
            </a: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 </a:t>
            </a:r>
            <a:r>
              <a:rPr sz="2800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Microsoft YaHei"/>
                <a:cs typeface="Microsoft YaHei"/>
                <a:hlinkClick r:id="rId2"/>
              </a:rPr>
              <a:t>https://ft.i-pass.com.tw/#/login</a:t>
            </a:r>
            <a:endParaRPr sz="2800">
              <a:latin typeface="Microsoft YaHei"/>
              <a:cs typeface="Microsoft YaHe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893934" y="23876"/>
            <a:ext cx="22193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Photo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Anh</a:t>
            </a:r>
            <a:r>
              <a:rPr sz="1200" b="1" u="sng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 Nguyen</a:t>
            </a:r>
            <a:r>
              <a:rPr sz="1200" b="1" spc="10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on </a:t>
            </a:r>
            <a:r>
              <a:rPr sz="1200" b="1" u="sng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4"/>
              </a:rPr>
              <a:t>Unsplash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5170932"/>
            <a:ext cx="12193905" cy="1687195"/>
            <a:chOff x="0" y="5170932"/>
            <a:chExt cx="12193905" cy="1687195"/>
          </a:xfrm>
        </p:grpSpPr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78607" y="5170932"/>
              <a:ext cx="1848612" cy="52578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5843015"/>
              <a:ext cx="1252727" cy="101498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6595872"/>
              <a:ext cx="12193905" cy="262255"/>
            </a:xfrm>
            <a:custGeom>
              <a:avLst/>
              <a:gdLst/>
              <a:ahLst/>
              <a:cxnLst/>
              <a:rect l="l" t="t" r="r" b="b"/>
              <a:pathLst>
                <a:path w="12193905" h="262254">
                  <a:moveTo>
                    <a:pt x="12193524" y="0"/>
                  </a:moveTo>
                  <a:lnTo>
                    <a:pt x="0" y="0"/>
                  </a:lnTo>
                  <a:lnTo>
                    <a:pt x="0" y="262127"/>
                  </a:lnTo>
                  <a:lnTo>
                    <a:pt x="12193524" y="262127"/>
                  </a:lnTo>
                  <a:lnTo>
                    <a:pt x="12193524" y="0"/>
                  </a:lnTo>
                  <a:close/>
                </a:path>
              </a:pathLst>
            </a:custGeom>
            <a:solidFill>
              <a:srgbClr val="2825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204366" y="1655165"/>
            <a:ext cx="4597400" cy="2106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55700" marR="5080" indent="-1143635">
              <a:lnSpc>
                <a:spcPct val="113799"/>
              </a:lnSpc>
              <a:spcBef>
                <a:spcPts val="100"/>
              </a:spcBef>
            </a:pPr>
            <a:r>
              <a:rPr sz="6000" dirty="0"/>
              <a:t>數位幸福餐劵 </a:t>
            </a:r>
            <a:r>
              <a:rPr sz="6000" spc="-5" dirty="0"/>
              <a:t>懶人包</a:t>
            </a:r>
            <a:endParaRPr sz="6000"/>
          </a:p>
        </p:txBody>
      </p:sp>
      <p:sp>
        <p:nvSpPr>
          <p:cNvPr id="9" name="object 9"/>
          <p:cNvSpPr txBox="1"/>
          <p:nvPr/>
        </p:nvSpPr>
        <p:spPr>
          <a:xfrm>
            <a:off x="4138574" y="6647267"/>
            <a:ext cx="1943100" cy="15240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5"/>
              </a:spcBef>
            </a:pPr>
            <a:r>
              <a:rPr sz="900" b="1" dirty="0">
                <a:solidFill>
                  <a:srgbClr val="FFFFFF"/>
                </a:solidFill>
                <a:latin typeface="Microsoft JhengHei"/>
                <a:cs typeface="Microsoft JhengHei"/>
              </a:rPr>
              <a:t>示，如經發現本公司保留法律追訴權利</a:t>
            </a:r>
            <a:endParaRPr sz="900">
              <a:latin typeface="Microsoft JhengHei"/>
              <a:cs typeface="Microsoft JhengHe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95474" y="6647267"/>
            <a:ext cx="1943100" cy="15240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5"/>
              </a:spcBef>
            </a:pPr>
            <a:r>
              <a:rPr sz="900" b="1" dirty="0">
                <a:solidFill>
                  <a:srgbClr val="FFFFFF"/>
                </a:solidFill>
                <a:latin typeface="Microsoft JhengHei"/>
                <a:cs typeface="Microsoft JhengHei"/>
              </a:rPr>
              <a:t>，未經授權不得對外公佈或向第三方揭</a:t>
            </a:r>
            <a:endParaRPr sz="900">
              <a:latin typeface="Microsoft JhengHei"/>
              <a:cs typeface="Microsoft JhengHe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95274" y="6647267"/>
            <a:ext cx="1600200" cy="15240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5"/>
              </a:spcBef>
            </a:pPr>
            <a:r>
              <a:rPr sz="900" b="1" dirty="0">
                <a:solidFill>
                  <a:srgbClr val="FFFFFF"/>
                </a:solidFill>
                <a:latin typeface="Microsoft JhengHei"/>
                <a:cs typeface="Microsoft JhengHei"/>
              </a:rPr>
              <a:t>簡報內容為一卡通票證版權所有</a:t>
            </a:r>
            <a:endParaRPr sz="900">
              <a:latin typeface="Microsoft JhengHei"/>
              <a:cs typeface="Microsoft JhengHe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80974" y="6647267"/>
            <a:ext cx="114300" cy="15240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5"/>
              </a:spcBef>
            </a:pPr>
            <a:r>
              <a:rPr sz="900" b="1" dirty="0">
                <a:solidFill>
                  <a:srgbClr val="FFFFFF"/>
                </a:solidFill>
                <a:latin typeface="Microsoft JhengHei"/>
                <a:cs typeface="Microsoft JhengHei"/>
              </a:rPr>
              <a:t>本</a:t>
            </a:r>
            <a:endParaRPr sz="900">
              <a:latin typeface="Microsoft JhengHei"/>
              <a:cs typeface="Microsoft JhengHe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/>
              <a:t>本簡報內容為一卡通票證版權所有，未經授權不得對外公佈或向第三方揭示，如經發現本公司保留法律追訴權利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3905" cy="6858000"/>
            <a:chOff x="0" y="0"/>
            <a:chExt cx="12193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46080" y="228600"/>
              <a:ext cx="1284731" cy="3657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5843015"/>
              <a:ext cx="1252727" cy="101498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6595871"/>
              <a:ext cx="12193905" cy="262255"/>
            </a:xfrm>
            <a:custGeom>
              <a:avLst/>
              <a:gdLst/>
              <a:ahLst/>
              <a:cxnLst/>
              <a:rect l="l" t="t" r="r" b="b"/>
              <a:pathLst>
                <a:path w="12193905" h="262254">
                  <a:moveTo>
                    <a:pt x="12193524" y="0"/>
                  </a:moveTo>
                  <a:lnTo>
                    <a:pt x="0" y="0"/>
                  </a:lnTo>
                  <a:lnTo>
                    <a:pt x="0" y="262127"/>
                  </a:lnTo>
                  <a:lnTo>
                    <a:pt x="12193524" y="262127"/>
                  </a:lnTo>
                  <a:lnTo>
                    <a:pt x="12193524" y="0"/>
                  </a:lnTo>
                  <a:close/>
                </a:path>
              </a:pathLst>
            </a:custGeom>
            <a:solidFill>
              <a:srgbClr val="2825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0" y="0"/>
            <a:ext cx="12192000" cy="6596380"/>
          </a:xfrm>
          <a:custGeom>
            <a:avLst/>
            <a:gdLst/>
            <a:ahLst/>
            <a:cxnLst/>
            <a:rect l="l" t="t" r="r" b="b"/>
            <a:pathLst>
              <a:path w="12192000" h="6596380">
                <a:moveTo>
                  <a:pt x="0" y="6595872"/>
                </a:moveTo>
                <a:lnTo>
                  <a:pt x="12192000" y="6595872"/>
                </a:lnTo>
                <a:lnTo>
                  <a:pt x="12192000" y="0"/>
                </a:lnTo>
                <a:lnTo>
                  <a:pt x="0" y="0"/>
                </a:lnTo>
                <a:lnTo>
                  <a:pt x="0" y="6595872"/>
                </a:lnTo>
                <a:close/>
              </a:path>
            </a:pathLst>
          </a:custGeom>
          <a:solidFill>
            <a:srgbClr val="FFFFFF">
              <a:alpha val="6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0" y="226361"/>
            <a:ext cx="3925570" cy="1400810"/>
            <a:chOff x="0" y="226361"/>
            <a:chExt cx="3925570" cy="1400810"/>
          </a:xfrm>
        </p:grpSpPr>
        <p:sp>
          <p:nvSpPr>
            <p:cNvPr id="9" name="object 9"/>
            <p:cNvSpPr/>
            <p:nvPr/>
          </p:nvSpPr>
          <p:spPr>
            <a:xfrm>
              <a:off x="0" y="226361"/>
              <a:ext cx="737870" cy="802640"/>
            </a:xfrm>
            <a:custGeom>
              <a:avLst/>
              <a:gdLst/>
              <a:ahLst/>
              <a:cxnLst/>
              <a:rect l="l" t="t" r="r" b="b"/>
              <a:pathLst>
                <a:path w="737870" h="802640">
                  <a:moveTo>
                    <a:pt x="201103" y="440771"/>
                  </a:moveTo>
                  <a:lnTo>
                    <a:pt x="405863" y="440771"/>
                  </a:lnTo>
                  <a:lnTo>
                    <a:pt x="391913" y="441999"/>
                  </a:lnTo>
                  <a:lnTo>
                    <a:pt x="378549" y="445878"/>
                  </a:lnTo>
                  <a:lnTo>
                    <a:pt x="366356" y="452704"/>
                  </a:lnTo>
                  <a:lnTo>
                    <a:pt x="355918" y="462770"/>
                  </a:lnTo>
                  <a:lnTo>
                    <a:pt x="81222" y="773901"/>
                  </a:lnTo>
                  <a:lnTo>
                    <a:pt x="53860" y="795163"/>
                  </a:lnTo>
                  <a:lnTo>
                    <a:pt x="21522" y="802578"/>
                  </a:lnTo>
                  <a:lnTo>
                    <a:pt x="0" y="798565"/>
                  </a:lnTo>
                  <a:lnTo>
                    <a:pt x="0" y="620968"/>
                  </a:lnTo>
                  <a:lnTo>
                    <a:pt x="201103" y="440771"/>
                  </a:lnTo>
                  <a:close/>
                </a:path>
                <a:path w="737870" h="802640">
                  <a:moveTo>
                    <a:pt x="713345" y="166565"/>
                  </a:moveTo>
                  <a:lnTo>
                    <a:pt x="722515" y="168333"/>
                  </a:lnTo>
                  <a:lnTo>
                    <a:pt x="730514" y="173637"/>
                  </a:lnTo>
                  <a:lnTo>
                    <a:pt x="735781" y="181690"/>
                  </a:lnTo>
                  <a:lnTo>
                    <a:pt x="737537" y="190922"/>
                  </a:lnTo>
                  <a:lnTo>
                    <a:pt x="735781" y="200154"/>
                  </a:lnTo>
                  <a:lnTo>
                    <a:pt x="555697" y="403058"/>
                  </a:lnTo>
                  <a:lnTo>
                    <a:pt x="510434" y="435271"/>
                  </a:lnTo>
                  <a:lnTo>
                    <a:pt x="455807" y="443914"/>
                  </a:lnTo>
                  <a:lnTo>
                    <a:pt x="405863" y="440771"/>
                  </a:lnTo>
                  <a:lnTo>
                    <a:pt x="201103" y="440771"/>
                  </a:lnTo>
                  <a:lnTo>
                    <a:pt x="274758" y="374773"/>
                  </a:lnTo>
                  <a:lnTo>
                    <a:pt x="294950" y="341185"/>
                  </a:lnTo>
                  <a:lnTo>
                    <a:pt x="296416" y="329203"/>
                  </a:lnTo>
                  <a:lnTo>
                    <a:pt x="512385" y="329203"/>
                  </a:lnTo>
                  <a:lnTo>
                    <a:pt x="520141" y="328025"/>
                  </a:lnTo>
                  <a:lnTo>
                    <a:pt x="527603" y="324489"/>
                  </a:lnTo>
                  <a:lnTo>
                    <a:pt x="696177" y="173637"/>
                  </a:lnTo>
                  <a:lnTo>
                    <a:pt x="704176" y="168333"/>
                  </a:lnTo>
                  <a:lnTo>
                    <a:pt x="713345" y="166565"/>
                  </a:lnTo>
                  <a:close/>
                </a:path>
                <a:path w="737870" h="802640">
                  <a:moveTo>
                    <a:pt x="632185" y="81711"/>
                  </a:moveTo>
                  <a:lnTo>
                    <a:pt x="641355" y="83479"/>
                  </a:lnTo>
                  <a:lnTo>
                    <a:pt x="649354" y="88782"/>
                  </a:lnTo>
                  <a:lnTo>
                    <a:pt x="654621" y="96836"/>
                  </a:lnTo>
                  <a:lnTo>
                    <a:pt x="656377" y="106067"/>
                  </a:lnTo>
                  <a:lnTo>
                    <a:pt x="654621" y="115299"/>
                  </a:lnTo>
                  <a:lnTo>
                    <a:pt x="649354" y="123353"/>
                  </a:lnTo>
                  <a:lnTo>
                    <a:pt x="499509" y="296204"/>
                  </a:lnTo>
                  <a:lnTo>
                    <a:pt x="495997" y="301950"/>
                  </a:lnTo>
                  <a:lnTo>
                    <a:pt x="512385" y="329203"/>
                  </a:lnTo>
                  <a:lnTo>
                    <a:pt x="296416" y="329203"/>
                  </a:lnTo>
                  <a:lnTo>
                    <a:pt x="296561" y="328025"/>
                  </a:lnTo>
                  <a:lnTo>
                    <a:pt x="296609" y="280491"/>
                  </a:lnTo>
                  <a:lnTo>
                    <a:pt x="299438" y="254710"/>
                  </a:lnTo>
                  <a:lnTo>
                    <a:pt x="302807" y="244349"/>
                  </a:lnTo>
                  <a:lnTo>
                    <a:pt x="431225" y="244349"/>
                  </a:lnTo>
                  <a:lnTo>
                    <a:pt x="438980" y="243170"/>
                  </a:lnTo>
                  <a:lnTo>
                    <a:pt x="446443" y="239635"/>
                  </a:lnTo>
                  <a:lnTo>
                    <a:pt x="615017" y="88782"/>
                  </a:lnTo>
                  <a:lnTo>
                    <a:pt x="623016" y="83479"/>
                  </a:lnTo>
                  <a:lnTo>
                    <a:pt x="632185" y="81711"/>
                  </a:lnTo>
                  <a:close/>
                </a:path>
                <a:path w="737870" h="802640">
                  <a:moveTo>
                    <a:pt x="547893" y="0"/>
                  </a:moveTo>
                  <a:lnTo>
                    <a:pt x="557063" y="1767"/>
                  </a:lnTo>
                  <a:lnTo>
                    <a:pt x="565062" y="7071"/>
                  </a:lnTo>
                  <a:lnTo>
                    <a:pt x="570335" y="15124"/>
                  </a:lnTo>
                  <a:lnTo>
                    <a:pt x="572093" y="24356"/>
                  </a:lnTo>
                  <a:lnTo>
                    <a:pt x="570335" y="33588"/>
                  </a:lnTo>
                  <a:lnTo>
                    <a:pt x="565062" y="41641"/>
                  </a:lnTo>
                  <a:lnTo>
                    <a:pt x="418349" y="211350"/>
                  </a:lnTo>
                  <a:lnTo>
                    <a:pt x="414837" y="217095"/>
                  </a:lnTo>
                  <a:lnTo>
                    <a:pt x="431225" y="244349"/>
                  </a:lnTo>
                  <a:lnTo>
                    <a:pt x="302807" y="244349"/>
                  </a:lnTo>
                  <a:lnTo>
                    <a:pt x="320313" y="206685"/>
                  </a:lnTo>
                  <a:lnTo>
                    <a:pt x="530724" y="7071"/>
                  </a:lnTo>
                  <a:lnTo>
                    <a:pt x="538723" y="1767"/>
                  </a:lnTo>
                  <a:lnTo>
                    <a:pt x="547893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6260" y="713244"/>
              <a:ext cx="467118" cy="51128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7804" y="713244"/>
              <a:ext cx="360413" cy="51128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9723" y="713244"/>
              <a:ext cx="764286" cy="51128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98448" y="713244"/>
              <a:ext cx="762762" cy="51128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80871" y="1199388"/>
              <a:ext cx="368046" cy="42748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2123" y="1199388"/>
              <a:ext cx="339102" cy="42748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74420" y="1199388"/>
              <a:ext cx="479285" cy="42748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96923" y="1199388"/>
              <a:ext cx="447281" cy="42748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87423" y="1199388"/>
              <a:ext cx="637794" cy="42748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868424" y="1199388"/>
              <a:ext cx="447281" cy="42748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058924" y="1199388"/>
              <a:ext cx="532638" cy="42748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334767" y="1199388"/>
              <a:ext cx="637794" cy="42748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715767" y="1199388"/>
              <a:ext cx="447281" cy="42748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906267" y="1199388"/>
              <a:ext cx="1018794" cy="427481"/>
            </a:xfrm>
            <a:prstGeom prst="rect">
              <a:avLst/>
            </a:prstGeom>
          </p:spPr>
        </p:pic>
      </p:grpSp>
      <p:grpSp>
        <p:nvGrpSpPr>
          <p:cNvPr id="24" name="object 24"/>
          <p:cNvGrpSpPr/>
          <p:nvPr/>
        </p:nvGrpSpPr>
        <p:grpSpPr>
          <a:xfrm>
            <a:off x="9686543" y="2874264"/>
            <a:ext cx="2224405" cy="3983990"/>
            <a:chOff x="9686543" y="2874264"/>
            <a:chExt cx="2224405" cy="3983990"/>
          </a:xfrm>
        </p:grpSpPr>
        <p:sp>
          <p:nvSpPr>
            <p:cNvPr id="25" name="object 25"/>
            <p:cNvSpPr/>
            <p:nvPr/>
          </p:nvSpPr>
          <p:spPr>
            <a:xfrm>
              <a:off x="11397995" y="6335267"/>
              <a:ext cx="424180" cy="422275"/>
            </a:xfrm>
            <a:custGeom>
              <a:avLst/>
              <a:gdLst/>
              <a:ahLst/>
              <a:cxnLst/>
              <a:rect l="l" t="t" r="r" b="b"/>
              <a:pathLst>
                <a:path w="424179" h="422275">
                  <a:moveTo>
                    <a:pt x="211835" y="0"/>
                  </a:moveTo>
                  <a:lnTo>
                    <a:pt x="163272" y="5574"/>
                  </a:lnTo>
                  <a:lnTo>
                    <a:pt x="118687" y="21453"/>
                  </a:lnTo>
                  <a:lnTo>
                    <a:pt x="79354" y="46370"/>
                  </a:lnTo>
                  <a:lnTo>
                    <a:pt x="46546" y="79057"/>
                  </a:lnTo>
                  <a:lnTo>
                    <a:pt x="21535" y="118248"/>
                  </a:lnTo>
                  <a:lnTo>
                    <a:pt x="5596" y="162676"/>
                  </a:lnTo>
                  <a:lnTo>
                    <a:pt x="0" y="211073"/>
                  </a:lnTo>
                  <a:lnTo>
                    <a:pt x="5596" y="259471"/>
                  </a:lnTo>
                  <a:lnTo>
                    <a:pt x="21535" y="303899"/>
                  </a:lnTo>
                  <a:lnTo>
                    <a:pt x="46546" y="343090"/>
                  </a:lnTo>
                  <a:lnTo>
                    <a:pt x="79354" y="375777"/>
                  </a:lnTo>
                  <a:lnTo>
                    <a:pt x="118687" y="400694"/>
                  </a:lnTo>
                  <a:lnTo>
                    <a:pt x="163272" y="416573"/>
                  </a:lnTo>
                  <a:lnTo>
                    <a:pt x="211835" y="422147"/>
                  </a:lnTo>
                  <a:lnTo>
                    <a:pt x="260399" y="416573"/>
                  </a:lnTo>
                  <a:lnTo>
                    <a:pt x="304984" y="400694"/>
                  </a:lnTo>
                  <a:lnTo>
                    <a:pt x="344317" y="375777"/>
                  </a:lnTo>
                  <a:lnTo>
                    <a:pt x="377125" y="343090"/>
                  </a:lnTo>
                  <a:lnTo>
                    <a:pt x="402136" y="303899"/>
                  </a:lnTo>
                  <a:lnTo>
                    <a:pt x="418075" y="259471"/>
                  </a:lnTo>
                  <a:lnTo>
                    <a:pt x="423672" y="211073"/>
                  </a:lnTo>
                  <a:lnTo>
                    <a:pt x="418075" y="162676"/>
                  </a:lnTo>
                  <a:lnTo>
                    <a:pt x="402136" y="118248"/>
                  </a:lnTo>
                  <a:lnTo>
                    <a:pt x="377125" y="79057"/>
                  </a:lnTo>
                  <a:lnTo>
                    <a:pt x="344317" y="46370"/>
                  </a:lnTo>
                  <a:lnTo>
                    <a:pt x="304984" y="21453"/>
                  </a:lnTo>
                  <a:lnTo>
                    <a:pt x="260399" y="5574"/>
                  </a:lnTo>
                  <a:lnTo>
                    <a:pt x="211835" y="0"/>
                  </a:lnTo>
                  <a:close/>
                </a:path>
              </a:pathLst>
            </a:custGeom>
            <a:solidFill>
              <a:srgbClr val="F497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686543" y="5059677"/>
              <a:ext cx="2224278" cy="179832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701783" y="2874264"/>
              <a:ext cx="2196084" cy="219608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152887" y="5841492"/>
              <a:ext cx="454914" cy="40156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366247" y="5841492"/>
              <a:ext cx="419849" cy="40156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0152887" y="6181344"/>
              <a:ext cx="454914" cy="40156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366247" y="6181344"/>
              <a:ext cx="419849" cy="401561"/>
            </a:xfrm>
            <a:prstGeom prst="rect">
              <a:avLst/>
            </a:prstGeom>
          </p:spPr>
        </p:pic>
      </p:grp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3138297" y="167385"/>
            <a:ext cx="50546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五大超商領取流程及金額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687425" y="768477"/>
            <a:ext cx="10166350" cy="1128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3A3838"/>
                </a:solidFill>
                <a:latin typeface="Microsoft YaHei"/>
                <a:cs typeface="Microsoft YaHei"/>
              </a:rPr>
              <a:t>A.</a:t>
            </a:r>
            <a:r>
              <a:rPr sz="1800" spc="-55" dirty="0">
                <a:solidFill>
                  <a:srgbClr val="3A3838"/>
                </a:solidFill>
                <a:latin typeface="Microsoft YaHei"/>
                <a:cs typeface="Microsoft YaHei"/>
              </a:rPr>
              <a:t> </a:t>
            </a:r>
            <a:r>
              <a:rPr sz="1800" dirty="0">
                <a:solidFill>
                  <a:srgbClr val="3A3838"/>
                </a:solidFill>
                <a:latin typeface="Microsoft YaHei"/>
                <a:cs typeface="Microsoft YaHei"/>
              </a:rPr>
              <a:t>POS領餐</a:t>
            </a:r>
            <a:endParaRPr sz="1800">
              <a:latin typeface="Microsoft YaHei"/>
              <a:cs typeface="Microsoft YaHei"/>
            </a:endParaRPr>
          </a:p>
          <a:p>
            <a:pPr marL="12700">
              <a:lnSpc>
                <a:spcPct val="100000"/>
              </a:lnSpc>
              <a:spcBef>
                <a:spcPts val="1570"/>
              </a:spcBef>
            </a:pPr>
            <a:r>
              <a:rPr sz="1500" spc="-5" dirty="0">
                <a:solidFill>
                  <a:srgbClr val="3A3838"/>
                </a:solidFill>
                <a:latin typeface="Microsoft YaHei"/>
                <a:cs typeface="Microsoft YaHei"/>
              </a:rPr>
              <a:t>1</a:t>
            </a:r>
            <a:r>
              <a:rPr sz="1500" dirty="0">
                <a:solidFill>
                  <a:srgbClr val="3A3838"/>
                </a:solidFill>
                <a:latin typeface="Microsoft YaHei"/>
                <a:cs typeface="Microsoft YaHei"/>
              </a:rPr>
              <a:t>、</a:t>
            </a:r>
            <a:r>
              <a:rPr sz="1500" spc="-5" dirty="0">
                <a:solidFill>
                  <a:srgbClr val="3A3838"/>
                </a:solidFill>
                <a:latin typeface="Microsoft YaHei"/>
                <a:cs typeface="Microsoft YaHei"/>
              </a:rPr>
              <a:t>7-11</a:t>
            </a:r>
            <a:r>
              <a:rPr sz="1500" dirty="0">
                <a:solidFill>
                  <a:srgbClr val="3A3838"/>
                </a:solidFill>
                <a:latin typeface="Microsoft YaHei"/>
                <a:cs typeface="Microsoft YaHei"/>
              </a:rPr>
              <a:t>、全家、</a:t>
            </a:r>
            <a:r>
              <a:rPr sz="1500" spc="-5" dirty="0">
                <a:solidFill>
                  <a:srgbClr val="3A3838"/>
                </a:solidFill>
                <a:latin typeface="Microsoft YaHei"/>
                <a:cs typeface="Microsoft YaHei"/>
              </a:rPr>
              <a:t>OK</a:t>
            </a:r>
            <a:r>
              <a:rPr sz="1500" dirty="0">
                <a:solidFill>
                  <a:srgbClr val="3A3838"/>
                </a:solidFill>
                <a:latin typeface="Microsoft YaHei"/>
                <a:cs typeface="Microsoft YaHei"/>
              </a:rPr>
              <a:t>超商、楓康超市</a:t>
            </a:r>
            <a:r>
              <a:rPr sz="1500" spc="-40" dirty="0">
                <a:solidFill>
                  <a:srgbClr val="3A3838"/>
                </a:solidFill>
                <a:latin typeface="Microsoft YaHei"/>
                <a:cs typeface="Microsoft YaHei"/>
              </a:rPr>
              <a:t> </a:t>
            </a:r>
            <a:r>
              <a:rPr sz="1500" dirty="0">
                <a:solidFill>
                  <a:srgbClr val="3A3838"/>
                </a:solidFill>
                <a:latin typeface="Microsoft YaHei"/>
                <a:cs typeface="Microsoft YaHei"/>
              </a:rPr>
              <a:t>:</a:t>
            </a:r>
            <a:endParaRPr sz="1500">
              <a:latin typeface="Microsoft YaHei"/>
              <a:cs typeface="Microsoft YaHei"/>
            </a:endParaRPr>
          </a:p>
          <a:p>
            <a:pPr marL="12700">
              <a:lnSpc>
                <a:spcPct val="100000"/>
              </a:lnSpc>
              <a:spcBef>
                <a:spcPts val="1470"/>
              </a:spcBef>
            </a:pPr>
            <a:r>
              <a:rPr sz="1400" dirty="0">
                <a:solidFill>
                  <a:srgbClr val="3A3838"/>
                </a:solidFill>
                <a:latin typeface="Microsoft YaHei"/>
                <a:cs typeface="Microsoft YaHei"/>
              </a:rPr>
              <a:t>使用已綁定之數位餐食</a:t>
            </a:r>
            <a:r>
              <a:rPr sz="1400" spc="-15" dirty="0">
                <a:solidFill>
                  <a:srgbClr val="3A3838"/>
                </a:solidFill>
                <a:latin typeface="Microsoft YaHei"/>
                <a:cs typeface="Microsoft YaHei"/>
              </a:rPr>
              <a:t>卡</a:t>
            </a:r>
            <a:r>
              <a:rPr sz="1400" dirty="0">
                <a:solidFill>
                  <a:srgbClr val="3A3838"/>
                </a:solidFill>
                <a:latin typeface="Microsoft YaHei"/>
                <a:cs typeface="Microsoft YaHei"/>
              </a:rPr>
              <a:t>，</a:t>
            </a:r>
            <a:r>
              <a:rPr sz="1400" b="1" dirty="0">
                <a:solidFill>
                  <a:srgbClr val="3A3838"/>
                </a:solidFill>
                <a:latin typeface="Microsoft YaHei"/>
                <a:cs typeface="Microsoft YaHei"/>
              </a:rPr>
              <a:t>請</a:t>
            </a:r>
            <a:r>
              <a:rPr sz="1400" b="1" spc="-15" dirty="0">
                <a:solidFill>
                  <a:srgbClr val="3A3838"/>
                </a:solidFill>
                <a:latin typeface="Microsoft YaHei"/>
                <a:cs typeface="Microsoft YaHei"/>
              </a:rPr>
              <a:t>超</a:t>
            </a:r>
            <a:r>
              <a:rPr sz="1400" b="1" dirty="0">
                <a:solidFill>
                  <a:srgbClr val="3A3838"/>
                </a:solidFill>
                <a:latin typeface="Microsoft YaHei"/>
                <a:cs typeface="Microsoft YaHei"/>
              </a:rPr>
              <a:t>商店</a:t>
            </a:r>
            <a:r>
              <a:rPr sz="1400" b="1" spc="-15" dirty="0">
                <a:solidFill>
                  <a:srgbClr val="3A3838"/>
                </a:solidFill>
                <a:latin typeface="Microsoft YaHei"/>
                <a:cs typeface="Microsoft YaHei"/>
              </a:rPr>
              <a:t>員</a:t>
            </a:r>
            <a:r>
              <a:rPr sz="1400" b="1" dirty="0">
                <a:solidFill>
                  <a:srgbClr val="3A3838"/>
                </a:solidFill>
                <a:latin typeface="Microsoft YaHei"/>
                <a:cs typeface="Microsoft YaHei"/>
              </a:rPr>
              <a:t>協助</a:t>
            </a:r>
            <a:r>
              <a:rPr sz="1400" b="1" spc="-15" dirty="0">
                <a:solidFill>
                  <a:srgbClr val="3A3838"/>
                </a:solidFill>
                <a:latin typeface="Microsoft YaHei"/>
                <a:cs typeface="Microsoft YaHei"/>
              </a:rPr>
              <a:t>靠</a:t>
            </a:r>
            <a:r>
              <a:rPr sz="1400" b="1" dirty="0">
                <a:solidFill>
                  <a:srgbClr val="3A3838"/>
                </a:solidFill>
                <a:latin typeface="Microsoft YaHei"/>
                <a:cs typeface="Microsoft YaHei"/>
              </a:rPr>
              <a:t>卡感</a:t>
            </a:r>
            <a:r>
              <a:rPr sz="1400" b="1" spc="-15" dirty="0">
                <a:solidFill>
                  <a:srgbClr val="3A3838"/>
                </a:solidFill>
                <a:latin typeface="Microsoft YaHei"/>
                <a:cs typeface="Microsoft YaHei"/>
              </a:rPr>
              <a:t>應</a:t>
            </a:r>
            <a:r>
              <a:rPr sz="1400" b="1" dirty="0">
                <a:solidFill>
                  <a:srgbClr val="3A3838"/>
                </a:solidFill>
                <a:latin typeface="Microsoft YaHei"/>
                <a:cs typeface="Microsoft YaHei"/>
              </a:rPr>
              <a:t>領</a:t>
            </a:r>
            <a:r>
              <a:rPr sz="1400" b="1" spc="5" dirty="0">
                <a:solidFill>
                  <a:srgbClr val="3A3838"/>
                </a:solidFill>
                <a:latin typeface="Microsoft YaHei"/>
                <a:cs typeface="Microsoft YaHei"/>
              </a:rPr>
              <a:t>餐</a:t>
            </a:r>
            <a:r>
              <a:rPr sz="1400" b="1" spc="-15" dirty="0">
                <a:solidFill>
                  <a:srgbClr val="3A3838"/>
                </a:solidFill>
                <a:latin typeface="Microsoft YaHei"/>
                <a:cs typeface="Microsoft YaHei"/>
              </a:rPr>
              <a:t>。</a:t>
            </a:r>
            <a:r>
              <a:rPr sz="1400" dirty="0">
                <a:solidFill>
                  <a:srgbClr val="3A3838"/>
                </a:solidFill>
                <a:latin typeface="Microsoft YaHei"/>
                <a:cs typeface="Microsoft YaHei"/>
              </a:rPr>
              <a:t>靠卡</a:t>
            </a:r>
            <a:r>
              <a:rPr sz="1400" spc="-15" dirty="0">
                <a:solidFill>
                  <a:srgbClr val="3A3838"/>
                </a:solidFill>
                <a:latin typeface="Microsoft YaHei"/>
                <a:cs typeface="Microsoft YaHei"/>
              </a:rPr>
              <a:t>感</a:t>
            </a:r>
            <a:r>
              <a:rPr sz="1400" dirty="0">
                <a:solidFill>
                  <a:srgbClr val="3A3838"/>
                </a:solidFill>
                <a:latin typeface="Microsoft YaHei"/>
                <a:cs typeface="Microsoft YaHei"/>
              </a:rPr>
              <a:t>應後</a:t>
            </a:r>
            <a:r>
              <a:rPr sz="1400" spc="-15" dirty="0">
                <a:solidFill>
                  <a:srgbClr val="3A3838"/>
                </a:solidFill>
                <a:latin typeface="Microsoft YaHei"/>
                <a:cs typeface="Microsoft YaHei"/>
              </a:rPr>
              <a:t>根</a:t>
            </a:r>
            <a:r>
              <a:rPr sz="1400" dirty="0">
                <a:solidFill>
                  <a:srgbClr val="3A3838"/>
                </a:solidFill>
                <a:latin typeface="Microsoft YaHei"/>
                <a:cs typeface="Microsoft YaHei"/>
              </a:rPr>
              <a:t>據一</a:t>
            </a:r>
            <a:r>
              <a:rPr sz="1400" spc="-15" dirty="0">
                <a:solidFill>
                  <a:srgbClr val="3A3838"/>
                </a:solidFill>
                <a:latin typeface="Microsoft YaHei"/>
                <a:cs typeface="Microsoft YaHei"/>
              </a:rPr>
              <a:t>卡</a:t>
            </a:r>
            <a:r>
              <a:rPr sz="1400" dirty="0">
                <a:solidFill>
                  <a:srgbClr val="3A3838"/>
                </a:solidFill>
                <a:latin typeface="Microsoft YaHei"/>
                <a:cs typeface="Microsoft YaHei"/>
              </a:rPr>
              <a:t>通回</a:t>
            </a:r>
            <a:r>
              <a:rPr sz="1400" spc="-15" dirty="0">
                <a:solidFill>
                  <a:srgbClr val="3A3838"/>
                </a:solidFill>
                <a:latin typeface="Microsoft YaHei"/>
                <a:cs typeface="Microsoft YaHei"/>
              </a:rPr>
              <a:t>傳</a:t>
            </a:r>
            <a:r>
              <a:rPr sz="1400" dirty="0">
                <a:solidFill>
                  <a:srgbClr val="3A3838"/>
                </a:solidFill>
                <a:latin typeface="Microsoft YaHei"/>
                <a:cs typeface="Microsoft YaHei"/>
              </a:rPr>
              <a:t>的領</a:t>
            </a:r>
            <a:r>
              <a:rPr sz="1400" spc="-15" dirty="0">
                <a:solidFill>
                  <a:srgbClr val="3A3838"/>
                </a:solidFill>
                <a:latin typeface="Microsoft YaHei"/>
                <a:cs typeface="Microsoft YaHei"/>
              </a:rPr>
              <a:t>餐</a:t>
            </a:r>
            <a:r>
              <a:rPr sz="1400" dirty="0">
                <a:solidFill>
                  <a:srgbClr val="3A3838"/>
                </a:solidFill>
                <a:latin typeface="Microsoft YaHei"/>
                <a:cs typeface="Microsoft YaHei"/>
              </a:rPr>
              <a:t>資格</a:t>
            </a:r>
            <a:r>
              <a:rPr sz="1400" spc="-15" dirty="0">
                <a:solidFill>
                  <a:srgbClr val="3A3838"/>
                </a:solidFill>
                <a:latin typeface="Microsoft YaHei"/>
                <a:cs typeface="Microsoft YaHei"/>
              </a:rPr>
              <a:t>結</a:t>
            </a:r>
            <a:r>
              <a:rPr sz="1400" dirty="0">
                <a:solidFill>
                  <a:srgbClr val="3A3838"/>
                </a:solidFill>
                <a:latin typeface="Microsoft YaHei"/>
                <a:cs typeface="Microsoft YaHei"/>
              </a:rPr>
              <a:t>果進</a:t>
            </a:r>
            <a:r>
              <a:rPr sz="1400" spc="-15" dirty="0">
                <a:solidFill>
                  <a:srgbClr val="3A3838"/>
                </a:solidFill>
                <a:latin typeface="Microsoft YaHei"/>
                <a:cs typeface="Microsoft YaHei"/>
              </a:rPr>
              <a:t>行</a:t>
            </a:r>
            <a:r>
              <a:rPr sz="1400" dirty="0">
                <a:solidFill>
                  <a:srgbClr val="3A3838"/>
                </a:solidFill>
                <a:latin typeface="Microsoft YaHei"/>
                <a:cs typeface="Microsoft YaHei"/>
              </a:rPr>
              <a:t>金額</a:t>
            </a:r>
            <a:r>
              <a:rPr sz="1400" spc="-15" dirty="0">
                <a:solidFill>
                  <a:srgbClr val="3A3838"/>
                </a:solidFill>
                <a:latin typeface="Microsoft YaHei"/>
                <a:cs typeface="Microsoft YaHei"/>
              </a:rPr>
              <a:t>折</a:t>
            </a:r>
            <a:r>
              <a:rPr sz="1400" dirty="0">
                <a:solidFill>
                  <a:srgbClr val="3A3838"/>
                </a:solidFill>
                <a:latin typeface="Microsoft YaHei"/>
                <a:cs typeface="Microsoft YaHei"/>
              </a:rPr>
              <a:t>抵並</a:t>
            </a:r>
            <a:r>
              <a:rPr sz="1400" spc="-15" dirty="0">
                <a:solidFill>
                  <a:srgbClr val="3A3838"/>
                </a:solidFill>
                <a:latin typeface="Microsoft YaHei"/>
                <a:cs typeface="Microsoft YaHei"/>
              </a:rPr>
              <a:t>完</a:t>
            </a:r>
            <a:r>
              <a:rPr sz="1400" dirty="0">
                <a:solidFill>
                  <a:srgbClr val="3A3838"/>
                </a:solidFill>
                <a:latin typeface="Microsoft YaHei"/>
                <a:cs typeface="Microsoft YaHei"/>
              </a:rPr>
              <a:t>成領</a:t>
            </a:r>
            <a:r>
              <a:rPr sz="1400" spc="-5" dirty="0">
                <a:solidFill>
                  <a:srgbClr val="3A3838"/>
                </a:solidFill>
                <a:latin typeface="Microsoft YaHei"/>
                <a:cs typeface="Microsoft YaHei"/>
              </a:rPr>
              <a:t>餐</a:t>
            </a:r>
            <a:r>
              <a:rPr sz="1400" dirty="0">
                <a:solidFill>
                  <a:srgbClr val="3A3838"/>
                </a:solidFill>
                <a:latin typeface="Microsoft YaHei"/>
                <a:cs typeface="Microsoft YaHei"/>
              </a:rPr>
              <a:t>。</a:t>
            </a:r>
            <a:endParaRPr sz="1400">
              <a:latin typeface="Microsoft YaHei"/>
              <a:cs typeface="Microsoft YaHe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556259" y="2435364"/>
            <a:ext cx="1704975" cy="1751964"/>
            <a:chOff x="556259" y="2435364"/>
            <a:chExt cx="1704975" cy="1751964"/>
          </a:xfrm>
        </p:grpSpPr>
        <p:pic>
          <p:nvPicPr>
            <p:cNvPr id="35" name="object 3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56259" y="2435364"/>
              <a:ext cx="448830" cy="511289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9515" y="2435364"/>
              <a:ext cx="360413" cy="511289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22959" y="2435364"/>
              <a:ext cx="980693" cy="511289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98092" y="2435364"/>
              <a:ext cx="762761" cy="511289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94003" y="2921508"/>
              <a:ext cx="368045" cy="42748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05255" y="2921508"/>
              <a:ext cx="339102" cy="427482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87551" y="2921508"/>
              <a:ext cx="479285" cy="427482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94003" y="3340608"/>
              <a:ext cx="637794" cy="42748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94003" y="3759708"/>
              <a:ext cx="828294" cy="427481"/>
            </a:xfrm>
            <a:prstGeom prst="rect">
              <a:avLst/>
            </a:prstGeom>
          </p:spPr>
        </p:pic>
      </p:grpSp>
      <p:sp>
        <p:nvSpPr>
          <p:cNvPr id="44" name="object 44"/>
          <p:cNvSpPr txBox="1"/>
          <p:nvPr/>
        </p:nvSpPr>
        <p:spPr>
          <a:xfrm>
            <a:off x="687425" y="2490978"/>
            <a:ext cx="8856980" cy="1566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3A3838"/>
                </a:solidFill>
                <a:latin typeface="Microsoft YaHei"/>
                <a:cs typeface="Microsoft YaHei"/>
              </a:rPr>
              <a:t>B.</a:t>
            </a:r>
            <a:r>
              <a:rPr sz="1800" spc="-40" dirty="0">
                <a:solidFill>
                  <a:srgbClr val="3A3838"/>
                </a:solidFill>
                <a:latin typeface="Microsoft YaHei"/>
                <a:cs typeface="Microsoft YaHei"/>
              </a:rPr>
              <a:t> </a:t>
            </a:r>
            <a:r>
              <a:rPr sz="1800" spc="-5" dirty="0">
                <a:solidFill>
                  <a:srgbClr val="3A3838"/>
                </a:solidFill>
                <a:latin typeface="Microsoft YaHei"/>
                <a:cs typeface="Microsoft YaHei"/>
              </a:rPr>
              <a:t>KIOSK</a:t>
            </a:r>
            <a:r>
              <a:rPr sz="1800" dirty="0">
                <a:solidFill>
                  <a:srgbClr val="3A3838"/>
                </a:solidFill>
                <a:latin typeface="Microsoft YaHei"/>
                <a:cs typeface="Microsoft YaHei"/>
              </a:rPr>
              <a:t>領餐</a:t>
            </a:r>
            <a:endParaRPr sz="1800">
              <a:latin typeface="Microsoft YaHei"/>
              <a:cs typeface="Microsoft YaHei"/>
            </a:endParaRPr>
          </a:p>
          <a:p>
            <a:pPr marL="227329" indent="-215265">
              <a:lnSpc>
                <a:spcPct val="100000"/>
              </a:lnSpc>
              <a:spcBef>
                <a:spcPts val="1570"/>
              </a:spcBef>
              <a:buAutoNum type="arabicPeriod"/>
              <a:tabLst>
                <a:tab pos="227965" algn="l"/>
              </a:tabLst>
            </a:pPr>
            <a:r>
              <a:rPr sz="1500" spc="-5" dirty="0">
                <a:solidFill>
                  <a:srgbClr val="3A3838"/>
                </a:solidFill>
                <a:latin typeface="Microsoft YaHei"/>
                <a:cs typeface="Microsoft YaHei"/>
              </a:rPr>
              <a:t>7-11</a:t>
            </a:r>
            <a:r>
              <a:rPr sz="1500" dirty="0">
                <a:solidFill>
                  <a:srgbClr val="3A3838"/>
                </a:solidFill>
                <a:latin typeface="Microsoft YaHei"/>
                <a:cs typeface="Microsoft YaHei"/>
              </a:rPr>
              <a:t> :</a:t>
            </a:r>
            <a:r>
              <a:rPr sz="1500" spc="465" dirty="0">
                <a:solidFill>
                  <a:srgbClr val="3A3838"/>
                </a:solidFill>
                <a:latin typeface="Microsoft YaHei"/>
                <a:cs typeface="Microsoft YaHei"/>
              </a:rPr>
              <a:t> </a:t>
            </a:r>
            <a:r>
              <a:rPr sz="1400" b="1" dirty="0">
                <a:solidFill>
                  <a:srgbClr val="0ED25E"/>
                </a:solidFill>
                <a:latin typeface="Microsoft YaHei"/>
                <a:cs typeface="Microsoft YaHei"/>
              </a:rPr>
              <a:t>好康</a:t>
            </a:r>
            <a:r>
              <a:rPr sz="1400" b="1" spc="-5" dirty="0">
                <a:solidFill>
                  <a:srgbClr val="0ED25E"/>
                </a:solidFill>
                <a:latin typeface="Microsoft YaHei"/>
                <a:cs typeface="Microsoft YaHei"/>
              </a:rPr>
              <a:t>/</a:t>
            </a:r>
            <a:r>
              <a:rPr sz="1400" b="1" dirty="0">
                <a:solidFill>
                  <a:srgbClr val="FF0000"/>
                </a:solidFill>
                <a:latin typeface="Microsoft YaHei"/>
                <a:cs typeface="Microsoft YaHei"/>
              </a:rPr>
              <a:t>紅利</a:t>
            </a:r>
            <a:r>
              <a:rPr sz="1400" b="1" spc="-5" dirty="0">
                <a:solidFill>
                  <a:srgbClr val="FF0000"/>
                </a:solidFill>
                <a:latin typeface="Microsoft YaHei"/>
                <a:cs typeface="Microsoft YaHei"/>
              </a:rPr>
              <a:t> </a:t>
            </a:r>
            <a:r>
              <a:rPr sz="1400" b="1" dirty="0">
                <a:solidFill>
                  <a:srgbClr val="3A3838"/>
                </a:solidFill>
                <a:latin typeface="Microsoft YaHei"/>
                <a:cs typeface="Microsoft YaHei"/>
              </a:rPr>
              <a:t>&gt;</a:t>
            </a:r>
            <a:r>
              <a:rPr sz="1400" b="1" spc="-15" dirty="0">
                <a:solidFill>
                  <a:srgbClr val="3A3838"/>
                </a:solidFill>
                <a:latin typeface="Microsoft YaHei"/>
                <a:cs typeface="Microsoft YaHei"/>
              </a:rPr>
              <a:t> </a:t>
            </a:r>
            <a:r>
              <a:rPr sz="1400" b="1" dirty="0">
                <a:solidFill>
                  <a:srgbClr val="0ED25E"/>
                </a:solidFill>
                <a:latin typeface="Microsoft YaHei"/>
                <a:cs typeface="Microsoft YaHei"/>
              </a:rPr>
              <a:t>政府</a:t>
            </a:r>
            <a:r>
              <a:rPr sz="1400" b="1" spc="-5" dirty="0">
                <a:solidFill>
                  <a:srgbClr val="0ED25E"/>
                </a:solidFill>
                <a:latin typeface="Microsoft YaHei"/>
                <a:cs typeface="Microsoft YaHei"/>
              </a:rPr>
              <a:t> </a:t>
            </a:r>
            <a:r>
              <a:rPr sz="1400" b="1" dirty="0">
                <a:solidFill>
                  <a:srgbClr val="3A3838"/>
                </a:solidFill>
                <a:latin typeface="Microsoft YaHei"/>
                <a:cs typeface="Microsoft YaHei"/>
              </a:rPr>
              <a:t>&gt;</a:t>
            </a:r>
            <a:r>
              <a:rPr sz="1400" b="1" spc="-5" dirty="0">
                <a:solidFill>
                  <a:srgbClr val="3A3838"/>
                </a:solidFill>
                <a:latin typeface="Microsoft YaHei"/>
                <a:cs typeface="Microsoft YaHei"/>
              </a:rPr>
              <a:t> </a:t>
            </a:r>
            <a:r>
              <a:rPr sz="1400" b="1" dirty="0">
                <a:solidFill>
                  <a:srgbClr val="0ED25E"/>
                </a:solidFill>
                <a:latin typeface="Microsoft YaHei"/>
                <a:cs typeface="Microsoft YaHei"/>
              </a:rPr>
              <a:t>彰化縣幸福餐券</a:t>
            </a:r>
            <a:r>
              <a:rPr sz="1400" b="1" spc="-30" dirty="0">
                <a:solidFill>
                  <a:srgbClr val="0ED25E"/>
                </a:solidFill>
                <a:latin typeface="Microsoft YaHei"/>
                <a:cs typeface="Microsoft YaHei"/>
              </a:rPr>
              <a:t> </a:t>
            </a:r>
            <a:r>
              <a:rPr sz="1400" dirty="0">
                <a:solidFill>
                  <a:srgbClr val="3A3838"/>
                </a:solidFill>
                <a:latin typeface="Microsoft YaHei"/>
                <a:cs typeface="Microsoft YaHei"/>
              </a:rPr>
              <a:t>&gt; 依步驟進行操作&gt;</a:t>
            </a:r>
            <a:r>
              <a:rPr sz="1400" spc="-35" dirty="0">
                <a:solidFill>
                  <a:srgbClr val="3A3838"/>
                </a:solidFill>
                <a:latin typeface="Microsoft YaHei"/>
                <a:cs typeface="Microsoft YaHei"/>
              </a:rPr>
              <a:t> </a:t>
            </a:r>
            <a:r>
              <a:rPr sz="1400" dirty="0">
                <a:solidFill>
                  <a:srgbClr val="3A3838"/>
                </a:solidFill>
                <a:latin typeface="Microsoft YaHei"/>
                <a:cs typeface="Microsoft YaHei"/>
              </a:rPr>
              <a:t>取得兌餐小白單</a:t>
            </a:r>
            <a:r>
              <a:rPr sz="1400" spc="-25" dirty="0">
                <a:solidFill>
                  <a:srgbClr val="3A3838"/>
                </a:solidFill>
                <a:latin typeface="Microsoft YaHei"/>
                <a:cs typeface="Microsoft YaHei"/>
              </a:rPr>
              <a:t> </a:t>
            </a:r>
            <a:r>
              <a:rPr sz="1400" dirty="0">
                <a:solidFill>
                  <a:srgbClr val="3A3838"/>
                </a:solidFill>
                <a:latin typeface="Microsoft YaHei"/>
                <a:cs typeface="Microsoft YaHei"/>
              </a:rPr>
              <a:t>&gt;</a:t>
            </a:r>
            <a:r>
              <a:rPr sz="1400" spc="5" dirty="0">
                <a:solidFill>
                  <a:srgbClr val="3A3838"/>
                </a:solidFill>
                <a:latin typeface="Microsoft YaHei"/>
                <a:cs typeface="Microsoft YaHei"/>
              </a:rPr>
              <a:t> </a:t>
            </a:r>
            <a:r>
              <a:rPr sz="1400" dirty="0">
                <a:solidFill>
                  <a:srgbClr val="3A3838"/>
                </a:solidFill>
                <a:latin typeface="Microsoft YaHei"/>
                <a:cs typeface="Microsoft YaHei"/>
              </a:rPr>
              <a:t>至櫃台進行指定金額折抵</a:t>
            </a:r>
            <a:endParaRPr sz="1400">
              <a:latin typeface="Microsoft YaHei"/>
              <a:cs typeface="Microsoft YaHei"/>
            </a:endParaRPr>
          </a:p>
          <a:p>
            <a:pPr marL="227329" indent="-215265">
              <a:lnSpc>
                <a:spcPct val="100000"/>
              </a:lnSpc>
              <a:spcBef>
                <a:spcPts val="1500"/>
              </a:spcBef>
              <a:buAutoNum type="arabicPeriod"/>
              <a:tabLst>
                <a:tab pos="227965" algn="l"/>
              </a:tabLst>
            </a:pPr>
            <a:r>
              <a:rPr sz="1500" dirty="0">
                <a:solidFill>
                  <a:srgbClr val="3A3838"/>
                </a:solidFill>
                <a:latin typeface="Microsoft YaHei"/>
                <a:cs typeface="Microsoft YaHei"/>
              </a:rPr>
              <a:t>全家</a:t>
            </a:r>
            <a:r>
              <a:rPr sz="1500" spc="5" dirty="0">
                <a:solidFill>
                  <a:srgbClr val="3A3838"/>
                </a:solidFill>
                <a:latin typeface="Microsoft YaHei"/>
                <a:cs typeface="Microsoft YaHei"/>
              </a:rPr>
              <a:t> </a:t>
            </a:r>
            <a:r>
              <a:rPr sz="1500" dirty="0">
                <a:solidFill>
                  <a:srgbClr val="3A3838"/>
                </a:solidFill>
                <a:latin typeface="Microsoft YaHei"/>
                <a:cs typeface="Microsoft YaHei"/>
              </a:rPr>
              <a:t>:</a:t>
            </a:r>
            <a:r>
              <a:rPr sz="1500" spc="20" dirty="0">
                <a:solidFill>
                  <a:srgbClr val="3A3838"/>
                </a:solidFill>
                <a:latin typeface="Microsoft YaHei"/>
                <a:cs typeface="Microsoft YaHei"/>
              </a:rPr>
              <a:t> </a:t>
            </a:r>
            <a:r>
              <a:rPr sz="1400" b="1" dirty="0">
                <a:solidFill>
                  <a:srgbClr val="FF0000"/>
                </a:solidFill>
                <a:latin typeface="Microsoft YaHei"/>
                <a:cs typeface="Microsoft YaHei"/>
              </a:rPr>
              <a:t>紅利 </a:t>
            </a:r>
            <a:r>
              <a:rPr sz="1400" b="1" dirty="0">
                <a:solidFill>
                  <a:srgbClr val="3A3838"/>
                </a:solidFill>
                <a:latin typeface="Microsoft YaHei"/>
                <a:cs typeface="Microsoft YaHei"/>
              </a:rPr>
              <a:t>&gt;</a:t>
            </a:r>
            <a:r>
              <a:rPr sz="1400" b="1" spc="-20" dirty="0">
                <a:solidFill>
                  <a:srgbClr val="3A3838"/>
                </a:solidFill>
                <a:latin typeface="Microsoft YaHei"/>
                <a:cs typeface="Microsoft YaHei"/>
              </a:rPr>
              <a:t> </a:t>
            </a:r>
            <a:r>
              <a:rPr sz="1400" b="1" dirty="0">
                <a:solidFill>
                  <a:srgbClr val="0ED25E"/>
                </a:solidFill>
                <a:latin typeface="Microsoft YaHei"/>
                <a:cs typeface="Microsoft YaHei"/>
              </a:rPr>
              <a:t>數位餐食券</a:t>
            </a:r>
            <a:r>
              <a:rPr sz="1400" b="1" spc="-10" dirty="0">
                <a:solidFill>
                  <a:srgbClr val="0ED25E"/>
                </a:solidFill>
                <a:latin typeface="Microsoft YaHei"/>
                <a:cs typeface="Microsoft YaHei"/>
              </a:rPr>
              <a:t> </a:t>
            </a:r>
            <a:r>
              <a:rPr sz="1400" b="1" spc="-5" dirty="0">
                <a:solidFill>
                  <a:srgbClr val="3A3838"/>
                </a:solidFill>
                <a:latin typeface="Microsoft YaHei"/>
                <a:cs typeface="Microsoft YaHei"/>
              </a:rPr>
              <a:t>&gt;</a:t>
            </a:r>
            <a:r>
              <a:rPr sz="1400" b="1" dirty="0">
                <a:solidFill>
                  <a:srgbClr val="0ED25E"/>
                </a:solidFill>
                <a:latin typeface="Microsoft YaHei"/>
                <a:cs typeface="Microsoft YaHei"/>
              </a:rPr>
              <a:t>彰化幸福餐食券</a:t>
            </a:r>
            <a:r>
              <a:rPr sz="1400" b="1" spc="-30" dirty="0">
                <a:solidFill>
                  <a:srgbClr val="0ED25E"/>
                </a:solidFill>
                <a:latin typeface="Microsoft YaHei"/>
                <a:cs typeface="Microsoft YaHei"/>
              </a:rPr>
              <a:t> </a:t>
            </a:r>
            <a:r>
              <a:rPr sz="1400" dirty="0">
                <a:solidFill>
                  <a:srgbClr val="3A3838"/>
                </a:solidFill>
                <a:latin typeface="Microsoft YaHei"/>
                <a:cs typeface="Microsoft YaHei"/>
              </a:rPr>
              <a:t>&gt;依步驟進行操作&gt;</a:t>
            </a:r>
            <a:r>
              <a:rPr sz="1400" spc="-30" dirty="0">
                <a:solidFill>
                  <a:srgbClr val="3A3838"/>
                </a:solidFill>
                <a:latin typeface="Microsoft YaHei"/>
                <a:cs typeface="Microsoft YaHei"/>
              </a:rPr>
              <a:t> </a:t>
            </a:r>
            <a:r>
              <a:rPr sz="1400" dirty="0">
                <a:solidFill>
                  <a:srgbClr val="3A3838"/>
                </a:solidFill>
                <a:latin typeface="Microsoft YaHei"/>
                <a:cs typeface="Microsoft YaHei"/>
              </a:rPr>
              <a:t>取得兌餐小白單</a:t>
            </a:r>
            <a:r>
              <a:rPr sz="1400" spc="-25" dirty="0">
                <a:solidFill>
                  <a:srgbClr val="3A3838"/>
                </a:solidFill>
                <a:latin typeface="Microsoft YaHei"/>
                <a:cs typeface="Microsoft YaHei"/>
              </a:rPr>
              <a:t> </a:t>
            </a:r>
            <a:r>
              <a:rPr sz="1400" dirty="0">
                <a:solidFill>
                  <a:srgbClr val="3A3838"/>
                </a:solidFill>
                <a:latin typeface="Microsoft YaHei"/>
                <a:cs typeface="Microsoft YaHei"/>
              </a:rPr>
              <a:t>&gt;</a:t>
            </a:r>
            <a:r>
              <a:rPr sz="1400" spc="5" dirty="0">
                <a:solidFill>
                  <a:srgbClr val="3A3838"/>
                </a:solidFill>
                <a:latin typeface="Microsoft YaHei"/>
                <a:cs typeface="Microsoft YaHei"/>
              </a:rPr>
              <a:t> </a:t>
            </a:r>
            <a:r>
              <a:rPr sz="1400" dirty="0">
                <a:solidFill>
                  <a:srgbClr val="3A3838"/>
                </a:solidFill>
                <a:latin typeface="Microsoft YaHei"/>
                <a:cs typeface="Microsoft YaHei"/>
              </a:rPr>
              <a:t>至櫃台進行指定金額</a:t>
            </a:r>
            <a:r>
              <a:rPr sz="1400" spc="-15" dirty="0">
                <a:solidFill>
                  <a:srgbClr val="3A3838"/>
                </a:solidFill>
                <a:latin typeface="Microsoft YaHei"/>
                <a:cs typeface="Microsoft YaHei"/>
              </a:rPr>
              <a:t>折</a:t>
            </a:r>
            <a:r>
              <a:rPr sz="1400" dirty="0">
                <a:solidFill>
                  <a:srgbClr val="3A3838"/>
                </a:solidFill>
                <a:latin typeface="Microsoft YaHei"/>
                <a:cs typeface="Microsoft YaHei"/>
              </a:rPr>
              <a:t>抵</a:t>
            </a:r>
            <a:endParaRPr sz="1400">
              <a:latin typeface="Microsoft YaHei"/>
              <a:cs typeface="Microsoft YaHei"/>
            </a:endParaRPr>
          </a:p>
          <a:p>
            <a:pPr marL="227329" indent="-215265">
              <a:lnSpc>
                <a:spcPct val="100000"/>
              </a:lnSpc>
              <a:spcBef>
                <a:spcPts val="1500"/>
              </a:spcBef>
              <a:buAutoNum type="arabicPeriod"/>
              <a:tabLst>
                <a:tab pos="227965" algn="l"/>
              </a:tabLst>
            </a:pPr>
            <a:r>
              <a:rPr sz="1500" dirty="0">
                <a:solidFill>
                  <a:srgbClr val="3A3838"/>
                </a:solidFill>
                <a:latin typeface="Microsoft YaHei"/>
                <a:cs typeface="Microsoft YaHei"/>
              </a:rPr>
              <a:t>萊爾富</a:t>
            </a:r>
            <a:r>
              <a:rPr sz="1500" spc="5" dirty="0">
                <a:solidFill>
                  <a:srgbClr val="3A3838"/>
                </a:solidFill>
                <a:latin typeface="Microsoft YaHei"/>
                <a:cs typeface="Microsoft YaHei"/>
              </a:rPr>
              <a:t> </a:t>
            </a:r>
            <a:r>
              <a:rPr sz="1500" dirty="0">
                <a:solidFill>
                  <a:srgbClr val="3A3838"/>
                </a:solidFill>
                <a:latin typeface="Microsoft YaHei"/>
                <a:cs typeface="Microsoft YaHei"/>
              </a:rPr>
              <a:t>:</a:t>
            </a:r>
            <a:r>
              <a:rPr sz="1500" spc="20" dirty="0">
                <a:solidFill>
                  <a:srgbClr val="3A3838"/>
                </a:solidFill>
                <a:latin typeface="Microsoft YaHei"/>
                <a:cs typeface="Microsoft YaHei"/>
              </a:rPr>
              <a:t> </a:t>
            </a:r>
            <a:r>
              <a:rPr sz="1400" b="1" dirty="0">
                <a:solidFill>
                  <a:srgbClr val="FF0000"/>
                </a:solidFill>
                <a:latin typeface="Microsoft YaHei"/>
                <a:cs typeface="Microsoft YaHei"/>
              </a:rPr>
              <a:t>紅利</a:t>
            </a:r>
            <a:r>
              <a:rPr sz="1400" b="1" spc="-10" dirty="0">
                <a:solidFill>
                  <a:srgbClr val="0ED25E"/>
                </a:solidFill>
                <a:latin typeface="Microsoft YaHei"/>
                <a:cs typeface="Microsoft YaHei"/>
              </a:rPr>
              <a:t>‧</a:t>
            </a:r>
            <a:r>
              <a:rPr sz="1400" b="1" dirty="0">
                <a:solidFill>
                  <a:srgbClr val="0ED25E"/>
                </a:solidFill>
                <a:latin typeface="Microsoft YaHei"/>
                <a:cs typeface="Microsoft YaHei"/>
              </a:rPr>
              <a:t>會員</a:t>
            </a:r>
            <a:r>
              <a:rPr sz="1400" b="1" spc="-20" dirty="0">
                <a:solidFill>
                  <a:srgbClr val="0ED25E"/>
                </a:solidFill>
                <a:latin typeface="Microsoft YaHei"/>
                <a:cs typeface="Microsoft YaHei"/>
              </a:rPr>
              <a:t> </a:t>
            </a:r>
            <a:r>
              <a:rPr sz="1400" b="1" dirty="0">
                <a:solidFill>
                  <a:srgbClr val="3A3838"/>
                </a:solidFill>
                <a:latin typeface="Microsoft YaHei"/>
                <a:cs typeface="Microsoft YaHei"/>
              </a:rPr>
              <a:t>&gt; </a:t>
            </a:r>
            <a:r>
              <a:rPr sz="1400" b="1" dirty="0">
                <a:solidFill>
                  <a:srgbClr val="0ED25E"/>
                </a:solidFill>
                <a:latin typeface="Microsoft YaHei"/>
                <a:cs typeface="Microsoft YaHei"/>
              </a:rPr>
              <a:t>彰化縣幸福餐</a:t>
            </a:r>
            <a:r>
              <a:rPr sz="1400" b="1" spc="-15" dirty="0">
                <a:solidFill>
                  <a:srgbClr val="0ED25E"/>
                </a:solidFill>
                <a:latin typeface="Microsoft YaHei"/>
                <a:cs typeface="Microsoft YaHei"/>
              </a:rPr>
              <a:t>券</a:t>
            </a:r>
            <a:r>
              <a:rPr sz="1400" dirty="0">
                <a:solidFill>
                  <a:srgbClr val="3A3838"/>
                </a:solidFill>
                <a:latin typeface="Microsoft YaHei"/>
                <a:cs typeface="Microsoft YaHei"/>
              </a:rPr>
              <a:t>&gt;</a:t>
            </a:r>
            <a:r>
              <a:rPr sz="1400" spc="-25" dirty="0">
                <a:solidFill>
                  <a:srgbClr val="3A3838"/>
                </a:solidFill>
                <a:latin typeface="Microsoft YaHei"/>
                <a:cs typeface="Microsoft YaHei"/>
              </a:rPr>
              <a:t> </a:t>
            </a:r>
            <a:r>
              <a:rPr sz="1400" dirty="0">
                <a:solidFill>
                  <a:srgbClr val="3A3838"/>
                </a:solidFill>
                <a:latin typeface="Microsoft YaHei"/>
                <a:cs typeface="Microsoft YaHei"/>
              </a:rPr>
              <a:t>依步驟進行操作&gt;</a:t>
            </a:r>
            <a:r>
              <a:rPr sz="1400" spc="-35" dirty="0">
                <a:solidFill>
                  <a:srgbClr val="3A3838"/>
                </a:solidFill>
                <a:latin typeface="Microsoft YaHei"/>
                <a:cs typeface="Microsoft YaHei"/>
              </a:rPr>
              <a:t> </a:t>
            </a:r>
            <a:r>
              <a:rPr sz="1400" dirty="0">
                <a:solidFill>
                  <a:srgbClr val="3A3838"/>
                </a:solidFill>
                <a:latin typeface="Microsoft YaHei"/>
                <a:cs typeface="Microsoft YaHei"/>
              </a:rPr>
              <a:t>取得兌餐小白單</a:t>
            </a:r>
            <a:r>
              <a:rPr sz="1400" spc="-25" dirty="0">
                <a:solidFill>
                  <a:srgbClr val="3A3838"/>
                </a:solidFill>
                <a:latin typeface="Microsoft YaHei"/>
                <a:cs typeface="Microsoft YaHei"/>
              </a:rPr>
              <a:t> </a:t>
            </a:r>
            <a:r>
              <a:rPr sz="1400" dirty="0">
                <a:solidFill>
                  <a:srgbClr val="3A3838"/>
                </a:solidFill>
                <a:latin typeface="Microsoft YaHei"/>
                <a:cs typeface="Microsoft YaHei"/>
              </a:rPr>
              <a:t>&gt; 至櫃台進行指定金額折抵</a:t>
            </a:r>
            <a:endParaRPr sz="1400">
              <a:latin typeface="Microsoft YaHei"/>
              <a:cs typeface="Microsoft YaHe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87425" y="4509261"/>
            <a:ext cx="499618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icrosoft YaHei"/>
                <a:cs typeface="Microsoft YaHei"/>
              </a:rPr>
              <a:t>註:</a:t>
            </a:r>
            <a:r>
              <a:rPr sz="1100" u="sng" spc="3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icrosoft YaHei"/>
                <a:cs typeface="Microsoft YaHei"/>
              </a:rPr>
              <a:t> </a:t>
            </a:r>
            <a:r>
              <a:rPr sz="1100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icrosoft YaHei"/>
                <a:cs typeface="Microsoft YaHei"/>
              </a:rPr>
              <a:t>彰化縣幸福餐券為靠</a:t>
            </a:r>
            <a:r>
              <a:rPr sz="1100" u="sng" spc="-1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icrosoft YaHei"/>
                <a:cs typeface="Microsoft YaHei"/>
              </a:rPr>
              <a:t>卡</a:t>
            </a:r>
            <a:r>
              <a:rPr sz="1100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icrosoft YaHei"/>
                <a:cs typeface="Microsoft YaHei"/>
              </a:rPr>
              <a:t>感應</a:t>
            </a:r>
            <a:r>
              <a:rPr sz="1100" u="sng" spc="-1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icrosoft YaHei"/>
                <a:cs typeface="Microsoft YaHei"/>
              </a:rPr>
              <a:t>使</a:t>
            </a:r>
            <a:r>
              <a:rPr sz="1100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icrosoft YaHei"/>
                <a:cs typeface="Microsoft YaHei"/>
              </a:rPr>
              <a:t>用金</a:t>
            </a:r>
            <a:r>
              <a:rPr sz="1100" u="sng" spc="-1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icrosoft YaHei"/>
                <a:cs typeface="Microsoft YaHei"/>
              </a:rPr>
              <a:t>額</a:t>
            </a:r>
            <a:r>
              <a:rPr sz="1100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icrosoft YaHei"/>
                <a:cs typeface="Microsoft YaHei"/>
              </a:rPr>
              <a:t>折抵</a:t>
            </a:r>
            <a:r>
              <a:rPr sz="1100" u="sng" spc="-1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icrosoft YaHei"/>
                <a:cs typeface="Microsoft YaHei"/>
              </a:rPr>
              <a:t>方</a:t>
            </a:r>
            <a:r>
              <a:rPr sz="1100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icrosoft YaHei"/>
                <a:cs typeface="Microsoft YaHei"/>
              </a:rPr>
              <a:t>式，</a:t>
            </a:r>
            <a:r>
              <a:rPr sz="1100" u="sng" spc="-1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icrosoft YaHei"/>
                <a:cs typeface="Microsoft YaHei"/>
              </a:rPr>
              <a:t>並</a:t>
            </a:r>
            <a:r>
              <a:rPr sz="1100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icrosoft YaHei"/>
                <a:cs typeface="Microsoft YaHei"/>
              </a:rPr>
              <a:t>非使</a:t>
            </a:r>
            <a:r>
              <a:rPr sz="1100" u="sng" spc="-1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icrosoft YaHei"/>
                <a:cs typeface="Microsoft YaHei"/>
              </a:rPr>
              <a:t>用</a:t>
            </a:r>
            <a:r>
              <a:rPr sz="1100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icrosoft YaHei"/>
                <a:cs typeface="Microsoft YaHei"/>
              </a:rPr>
              <a:t>卡片</a:t>
            </a:r>
            <a:r>
              <a:rPr sz="1100" u="sng" spc="-1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icrosoft YaHei"/>
                <a:cs typeface="Microsoft YaHei"/>
              </a:rPr>
              <a:t>內</a:t>
            </a:r>
            <a:r>
              <a:rPr sz="1100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icrosoft YaHei"/>
                <a:cs typeface="Microsoft YaHei"/>
              </a:rPr>
              <a:t>的儲</a:t>
            </a:r>
            <a:r>
              <a:rPr sz="1100" u="sng" spc="-1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icrosoft YaHei"/>
                <a:cs typeface="Microsoft YaHei"/>
              </a:rPr>
              <a:t>值</a:t>
            </a:r>
            <a:r>
              <a:rPr sz="1100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icrosoft YaHei"/>
                <a:cs typeface="Microsoft YaHei"/>
              </a:rPr>
              <a:t>餘額。</a:t>
            </a:r>
            <a:endParaRPr sz="1100">
              <a:latin typeface="Microsoft YaHei"/>
              <a:cs typeface="Microsoft YaHei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3511296" y="5841491"/>
            <a:ext cx="633730" cy="741680"/>
            <a:chOff x="3511296" y="5841491"/>
            <a:chExt cx="633730" cy="741680"/>
          </a:xfrm>
        </p:grpSpPr>
        <p:pic>
          <p:nvPicPr>
            <p:cNvPr id="47" name="object 4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511296" y="5841491"/>
              <a:ext cx="454913" cy="401561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724656" y="5841491"/>
              <a:ext cx="419849" cy="401561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511296" y="6181343"/>
              <a:ext cx="454913" cy="401561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724656" y="6181343"/>
              <a:ext cx="419849" cy="401561"/>
            </a:xfrm>
            <a:prstGeom prst="rect">
              <a:avLst/>
            </a:prstGeom>
          </p:spPr>
        </p:pic>
      </p:grpSp>
      <p:grpSp>
        <p:nvGrpSpPr>
          <p:cNvPr id="51" name="object 51"/>
          <p:cNvGrpSpPr/>
          <p:nvPr/>
        </p:nvGrpSpPr>
        <p:grpSpPr>
          <a:xfrm>
            <a:off x="4959096" y="5841491"/>
            <a:ext cx="633730" cy="741680"/>
            <a:chOff x="4959096" y="5841491"/>
            <a:chExt cx="633730" cy="741680"/>
          </a:xfrm>
        </p:grpSpPr>
        <p:pic>
          <p:nvPicPr>
            <p:cNvPr id="52" name="object 52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959096" y="5841491"/>
              <a:ext cx="454913" cy="401561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172456" y="5841491"/>
              <a:ext cx="419849" cy="401561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959096" y="6181343"/>
              <a:ext cx="454913" cy="401561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172456" y="6181343"/>
              <a:ext cx="419849" cy="401561"/>
            </a:xfrm>
            <a:prstGeom prst="rect">
              <a:avLst/>
            </a:prstGeom>
          </p:spPr>
        </p:pic>
      </p:grpSp>
      <p:grpSp>
        <p:nvGrpSpPr>
          <p:cNvPr id="56" name="object 56"/>
          <p:cNvGrpSpPr/>
          <p:nvPr/>
        </p:nvGrpSpPr>
        <p:grpSpPr>
          <a:xfrm>
            <a:off x="6582156" y="5841491"/>
            <a:ext cx="633730" cy="741680"/>
            <a:chOff x="6582156" y="5841491"/>
            <a:chExt cx="633730" cy="741680"/>
          </a:xfrm>
        </p:grpSpPr>
        <p:pic>
          <p:nvPicPr>
            <p:cNvPr id="57" name="object 57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582156" y="5841491"/>
              <a:ext cx="454914" cy="401561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795516" y="5841491"/>
              <a:ext cx="419849" cy="401561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582156" y="6181343"/>
              <a:ext cx="454914" cy="401561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6795516" y="6181343"/>
              <a:ext cx="419849" cy="401561"/>
            </a:xfrm>
            <a:prstGeom prst="rect">
              <a:avLst/>
            </a:prstGeom>
          </p:spPr>
        </p:pic>
      </p:grpSp>
      <p:grpSp>
        <p:nvGrpSpPr>
          <p:cNvPr id="61" name="object 61"/>
          <p:cNvGrpSpPr/>
          <p:nvPr/>
        </p:nvGrpSpPr>
        <p:grpSpPr>
          <a:xfrm>
            <a:off x="8366759" y="5841491"/>
            <a:ext cx="633730" cy="741680"/>
            <a:chOff x="8366759" y="5841491"/>
            <a:chExt cx="633730" cy="741680"/>
          </a:xfrm>
        </p:grpSpPr>
        <p:pic>
          <p:nvPicPr>
            <p:cNvPr id="62" name="object 62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8366759" y="5841491"/>
              <a:ext cx="454914" cy="401561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8580119" y="5841491"/>
              <a:ext cx="419849" cy="401561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8366759" y="6181343"/>
              <a:ext cx="454914" cy="401561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8580119" y="6181343"/>
              <a:ext cx="419849" cy="401561"/>
            </a:xfrm>
            <a:prstGeom prst="rect">
              <a:avLst/>
            </a:prstGeom>
          </p:spPr>
        </p:pic>
      </p:grpSp>
      <p:graphicFrame>
        <p:nvGraphicFramePr>
          <p:cNvPr id="66" name="object 66"/>
          <p:cNvGraphicFramePr>
            <a:graphicFrameLocks noGrp="1"/>
          </p:cNvGraphicFramePr>
          <p:nvPr/>
        </p:nvGraphicFramePr>
        <p:xfrm>
          <a:off x="1332357" y="5491607"/>
          <a:ext cx="10020298" cy="99398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992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1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03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56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17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167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184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EC7C30"/>
                    </a:solidFill>
                  </a:tcPr>
                </a:tc>
                <a:tc>
                  <a:txBody>
                    <a:bodyPr/>
                    <a:lstStyle/>
                    <a:p>
                      <a:pPr marL="38608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7-11</a:t>
                      </a:r>
                      <a:endParaRPr sz="1400">
                        <a:latin typeface="Microsoft JhengHei"/>
                        <a:cs typeface="Microsoft JhengHei"/>
                      </a:endParaRPr>
                    </a:p>
                  </a:txBody>
                  <a:tcPr marL="0" marR="0" marT="57150" marB="0">
                    <a:solidFill>
                      <a:srgbClr val="EC7C30"/>
                    </a:solidFill>
                  </a:tcPr>
                </a:tc>
                <a:tc>
                  <a:txBody>
                    <a:bodyPr/>
                    <a:lstStyle/>
                    <a:p>
                      <a:pPr marL="54419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全家</a:t>
                      </a:r>
                      <a:endParaRPr sz="1400">
                        <a:latin typeface="Microsoft JhengHei"/>
                        <a:cs typeface="Microsoft JhengHei"/>
                      </a:endParaRPr>
                    </a:p>
                  </a:txBody>
                  <a:tcPr marL="0" marR="0" marT="57150" marB="0">
                    <a:solidFill>
                      <a:srgbClr val="EC7C30"/>
                    </a:solidFill>
                  </a:tcPr>
                </a:tc>
                <a:tc>
                  <a:txBody>
                    <a:bodyPr/>
                    <a:lstStyle/>
                    <a:p>
                      <a:pPr marR="64135" algn="ct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萊爾富</a:t>
                      </a:r>
                      <a:endParaRPr sz="1400">
                        <a:latin typeface="Microsoft JhengHei"/>
                        <a:cs typeface="Microsoft JhengHei"/>
                      </a:endParaRPr>
                    </a:p>
                  </a:txBody>
                  <a:tcPr marL="0" marR="0" marT="57150" marB="0">
                    <a:solidFill>
                      <a:srgbClr val="EC7C3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OK</a:t>
                      </a:r>
                      <a:endParaRPr sz="1400">
                        <a:latin typeface="Microsoft JhengHei"/>
                        <a:cs typeface="Microsoft JhengHei"/>
                      </a:endParaRPr>
                    </a:p>
                  </a:txBody>
                  <a:tcPr marL="0" marR="0" marT="57150" marB="0">
                    <a:solidFill>
                      <a:srgbClr val="EC7C30"/>
                    </a:solidFill>
                  </a:tcPr>
                </a:tc>
                <a:tc>
                  <a:txBody>
                    <a:bodyPr/>
                    <a:lstStyle/>
                    <a:p>
                      <a:pPr marL="74739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楓康</a:t>
                      </a:r>
                      <a:endParaRPr sz="1400">
                        <a:latin typeface="Microsoft JhengHei"/>
                        <a:cs typeface="Microsoft JhengHei"/>
                      </a:endParaRPr>
                    </a:p>
                  </a:txBody>
                  <a:tcPr marL="0" marR="0" marT="57150" marB="0">
                    <a:solidFill>
                      <a:srgbClr val="EC7C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453">
                <a:tc>
                  <a:txBody>
                    <a:bodyPr/>
                    <a:lstStyle/>
                    <a:p>
                      <a:pPr marL="260985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400" dirty="0">
                          <a:latin typeface="Microsoft JhengHei"/>
                          <a:cs typeface="Microsoft JhengHei"/>
                        </a:rPr>
                        <a:t>國小可兌領金額</a:t>
                      </a:r>
                      <a:endParaRPr sz="1400">
                        <a:latin typeface="Microsoft JhengHei"/>
                        <a:cs typeface="Microsoft JhengHei"/>
                      </a:endParaRPr>
                    </a:p>
                  </a:txBody>
                  <a:tcPr marL="0" marR="0" marT="86995" marB="0">
                    <a:lnL w="6350">
                      <a:solidFill>
                        <a:srgbClr val="EC7C30"/>
                      </a:solidFill>
                      <a:prstDash val="solid"/>
                    </a:lnL>
                    <a:lnB w="6350">
                      <a:solidFill>
                        <a:srgbClr val="EC7C3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9255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400" b="1" dirty="0">
                          <a:latin typeface="Microsoft JhengHei"/>
                          <a:cs typeface="Microsoft JhengHei"/>
                        </a:rPr>
                        <a:t>63元</a:t>
                      </a:r>
                      <a:endParaRPr sz="1400">
                        <a:latin typeface="Microsoft JhengHei"/>
                        <a:cs typeface="Microsoft JhengHei"/>
                      </a:endParaRPr>
                    </a:p>
                  </a:txBody>
                  <a:tcPr marL="0" marR="0" marT="86995" marB="0">
                    <a:lnB w="6350">
                      <a:solidFill>
                        <a:srgbClr val="EC7C3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26415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400" b="1" dirty="0">
                          <a:latin typeface="Microsoft JhengHei"/>
                          <a:cs typeface="Microsoft JhengHei"/>
                        </a:rPr>
                        <a:t>63元</a:t>
                      </a:r>
                      <a:endParaRPr sz="1400">
                        <a:latin typeface="Microsoft JhengHei"/>
                        <a:cs typeface="Microsoft JhengHei"/>
                      </a:endParaRPr>
                    </a:p>
                  </a:txBody>
                  <a:tcPr marL="0" marR="0" marT="86995" marB="0">
                    <a:lnB w="6350">
                      <a:solidFill>
                        <a:srgbClr val="EC7C3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4135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400" b="1" dirty="0">
                          <a:latin typeface="Microsoft JhengHei"/>
                          <a:cs typeface="Microsoft JhengHei"/>
                        </a:rPr>
                        <a:t>62元</a:t>
                      </a:r>
                      <a:endParaRPr sz="1400">
                        <a:latin typeface="Microsoft JhengHei"/>
                        <a:cs typeface="Microsoft JhengHei"/>
                      </a:endParaRPr>
                    </a:p>
                  </a:txBody>
                  <a:tcPr marL="0" marR="0" marT="86995" marB="0">
                    <a:lnB w="6350">
                      <a:solidFill>
                        <a:srgbClr val="EC7C3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400" b="1" dirty="0">
                          <a:latin typeface="Microsoft JhengHei"/>
                          <a:cs typeface="Microsoft JhengHei"/>
                        </a:rPr>
                        <a:t>66元</a:t>
                      </a:r>
                      <a:endParaRPr sz="1400">
                        <a:latin typeface="Microsoft JhengHei"/>
                        <a:cs typeface="Microsoft JhengHei"/>
                      </a:endParaRPr>
                    </a:p>
                  </a:txBody>
                  <a:tcPr marL="0" marR="0" marT="86995" marB="0">
                    <a:lnB w="6350">
                      <a:solidFill>
                        <a:srgbClr val="EC7C3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9615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400" b="1" dirty="0">
                          <a:latin typeface="Microsoft JhengHei"/>
                          <a:cs typeface="Microsoft JhengHei"/>
                        </a:rPr>
                        <a:t>65元</a:t>
                      </a:r>
                      <a:endParaRPr sz="1400">
                        <a:latin typeface="Microsoft JhengHei"/>
                        <a:cs typeface="Microsoft JhengHei"/>
                      </a:endParaRPr>
                    </a:p>
                  </a:txBody>
                  <a:tcPr marL="0" marR="0" marT="86995" marB="0">
                    <a:lnR w="6350">
                      <a:solidFill>
                        <a:srgbClr val="EC7C30"/>
                      </a:solidFill>
                      <a:prstDash val="solid"/>
                    </a:lnR>
                    <a:lnB w="6350">
                      <a:solidFill>
                        <a:srgbClr val="EC7C3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5135">
                <a:tc>
                  <a:txBody>
                    <a:bodyPr/>
                    <a:lstStyle/>
                    <a:p>
                      <a:pPr marL="26098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400" dirty="0">
                          <a:latin typeface="Microsoft JhengHei"/>
                          <a:cs typeface="Microsoft JhengHei"/>
                        </a:rPr>
                        <a:t>國中可兌領金額</a:t>
                      </a:r>
                      <a:endParaRPr sz="1400">
                        <a:latin typeface="Microsoft JhengHei"/>
                        <a:cs typeface="Microsoft JhengHei"/>
                      </a:endParaRPr>
                    </a:p>
                  </a:txBody>
                  <a:tcPr marL="0" marR="0" marT="46355" marB="0">
                    <a:lnL w="6350">
                      <a:solidFill>
                        <a:srgbClr val="EC7C30"/>
                      </a:solidFill>
                      <a:prstDash val="solid"/>
                    </a:lnL>
                    <a:lnT w="6350">
                      <a:solidFill>
                        <a:srgbClr val="EC7C30"/>
                      </a:solidFill>
                      <a:prstDash val="solid"/>
                    </a:lnT>
                    <a:lnB w="6350">
                      <a:solidFill>
                        <a:srgbClr val="EC7C3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925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400" b="1" dirty="0">
                          <a:latin typeface="Microsoft JhengHei"/>
                          <a:cs typeface="Microsoft JhengHei"/>
                        </a:rPr>
                        <a:t>68元</a:t>
                      </a:r>
                      <a:endParaRPr sz="1400">
                        <a:latin typeface="Microsoft JhengHei"/>
                        <a:cs typeface="Microsoft JhengHei"/>
                      </a:endParaRPr>
                    </a:p>
                  </a:txBody>
                  <a:tcPr marL="0" marR="0" marT="46355" marB="0">
                    <a:lnT w="6350">
                      <a:solidFill>
                        <a:srgbClr val="EC7C30"/>
                      </a:solidFill>
                      <a:prstDash val="solid"/>
                    </a:lnT>
                    <a:lnB w="6350">
                      <a:solidFill>
                        <a:srgbClr val="EC7C3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2641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400" b="1" dirty="0">
                          <a:latin typeface="Microsoft JhengHei"/>
                          <a:cs typeface="Microsoft JhengHei"/>
                        </a:rPr>
                        <a:t>68元</a:t>
                      </a:r>
                      <a:endParaRPr sz="1400">
                        <a:latin typeface="Microsoft JhengHei"/>
                        <a:cs typeface="Microsoft JhengHei"/>
                      </a:endParaRPr>
                    </a:p>
                  </a:txBody>
                  <a:tcPr marL="0" marR="0" marT="46355" marB="0">
                    <a:lnT w="6350">
                      <a:solidFill>
                        <a:srgbClr val="EC7C30"/>
                      </a:solidFill>
                      <a:prstDash val="solid"/>
                    </a:lnT>
                    <a:lnB w="6350">
                      <a:solidFill>
                        <a:srgbClr val="EC7C3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4135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400" b="1" dirty="0">
                          <a:latin typeface="Microsoft JhengHei"/>
                          <a:cs typeface="Microsoft JhengHei"/>
                        </a:rPr>
                        <a:t>68元</a:t>
                      </a:r>
                      <a:endParaRPr sz="1400">
                        <a:latin typeface="Microsoft JhengHei"/>
                        <a:cs typeface="Microsoft JhengHei"/>
                      </a:endParaRPr>
                    </a:p>
                  </a:txBody>
                  <a:tcPr marL="0" marR="0" marT="46355" marB="0">
                    <a:lnT w="6350">
                      <a:solidFill>
                        <a:srgbClr val="EC7C30"/>
                      </a:solidFill>
                      <a:prstDash val="solid"/>
                    </a:lnT>
                    <a:lnB w="6350">
                      <a:solidFill>
                        <a:srgbClr val="EC7C3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400" b="1" dirty="0">
                          <a:latin typeface="Microsoft JhengHei"/>
                          <a:cs typeface="Microsoft JhengHei"/>
                        </a:rPr>
                        <a:t>72元</a:t>
                      </a:r>
                      <a:endParaRPr sz="1400">
                        <a:latin typeface="Microsoft JhengHei"/>
                        <a:cs typeface="Microsoft JhengHei"/>
                      </a:endParaRPr>
                    </a:p>
                  </a:txBody>
                  <a:tcPr marL="0" marR="0" marT="46355" marB="0">
                    <a:lnT w="6350">
                      <a:solidFill>
                        <a:srgbClr val="EC7C30"/>
                      </a:solidFill>
                      <a:prstDash val="solid"/>
                    </a:lnT>
                    <a:lnB w="6350">
                      <a:solidFill>
                        <a:srgbClr val="EC7C3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961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400" b="1" dirty="0">
                          <a:latin typeface="Microsoft JhengHei"/>
                          <a:cs typeface="Microsoft JhengHei"/>
                        </a:rPr>
                        <a:t>70元</a:t>
                      </a:r>
                      <a:endParaRPr sz="1400">
                        <a:latin typeface="Microsoft JhengHei"/>
                        <a:cs typeface="Microsoft JhengHei"/>
                      </a:endParaRPr>
                    </a:p>
                  </a:txBody>
                  <a:tcPr marL="0" marR="0" marT="46355" marB="0">
                    <a:lnR w="6350">
                      <a:solidFill>
                        <a:srgbClr val="EC7C30"/>
                      </a:solidFill>
                      <a:prstDash val="solid"/>
                    </a:lnR>
                    <a:lnT w="6350">
                      <a:solidFill>
                        <a:srgbClr val="EC7C30"/>
                      </a:solidFill>
                      <a:prstDash val="solid"/>
                    </a:lnT>
                    <a:lnB w="6350">
                      <a:solidFill>
                        <a:srgbClr val="EC7C3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7" name="object 6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/>
              <a:t>本簡報內容為一卡通票證版權所有，未經授權不得對外公佈或向第三方揭示，如經發現本公司保留法律追訴權利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4275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893934" y="23876"/>
            <a:ext cx="22193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Photo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Anh</a:t>
            </a:r>
            <a:r>
              <a:rPr sz="1200" b="1" u="sng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 Nguyen</a:t>
            </a:r>
            <a:r>
              <a:rPr sz="1200" b="1" spc="10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on </a:t>
            </a:r>
            <a:r>
              <a:rPr sz="1200" b="1" u="sng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4"/>
              </a:rPr>
              <a:t>Unsplash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2342388"/>
            <a:ext cx="12193905" cy="4516120"/>
            <a:chOff x="0" y="2342388"/>
            <a:chExt cx="12193905" cy="4516120"/>
          </a:xfrm>
        </p:grpSpPr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25267" y="4383023"/>
              <a:ext cx="1847087" cy="52578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5843015"/>
              <a:ext cx="1252727" cy="101498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6595872"/>
              <a:ext cx="12193905" cy="262255"/>
            </a:xfrm>
            <a:custGeom>
              <a:avLst/>
              <a:gdLst/>
              <a:ahLst/>
              <a:cxnLst/>
              <a:rect l="l" t="t" r="r" b="b"/>
              <a:pathLst>
                <a:path w="12193905" h="262254">
                  <a:moveTo>
                    <a:pt x="12193524" y="0"/>
                  </a:moveTo>
                  <a:lnTo>
                    <a:pt x="0" y="0"/>
                  </a:lnTo>
                  <a:lnTo>
                    <a:pt x="0" y="262127"/>
                  </a:lnTo>
                  <a:lnTo>
                    <a:pt x="12193524" y="262127"/>
                  </a:lnTo>
                  <a:lnTo>
                    <a:pt x="12193524" y="0"/>
                  </a:lnTo>
                  <a:close/>
                </a:path>
              </a:pathLst>
            </a:custGeom>
            <a:solidFill>
              <a:srgbClr val="2825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2342388"/>
              <a:ext cx="8439911" cy="235000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2497836"/>
              <a:ext cx="8316468" cy="1296924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32715" y="2645740"/>
            <a:ext cx="785622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dirty="0">
                <a:solidFill>
                  <a:srgbClr val="FFFFFF"/>
                </a:solidFill>
                <a:latin typeface="Microsoft YaHei"/>
                <a:cs typeface="Microsoft YaHei"/>
              </a:rPr>
              <a:t>一起將愛心傳遞到每一位孩童上</a:t>
            </a:r>
            <a:endParaRPr sz="4400">
              <a:latin typeface="Microsoft YaHei"/>
              <a:cs typeface="Microsoft YaHe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138574" y="6647267"/>
            <a:ext cx="1943100" cy="15240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5"/>
              </a:spcBef>
            </a:pPr>
            <a:r>
              <a:rPr sz="900" b="1" dirty="0">
                <a:solidFill>
                  <a:srgbClr val="FFFFFF"/>
                </a:solidFill>
                <a:latin typeface="Microsoft JhengHei"/>
                <a:cs typeface="Microsoft JhengHei"/>
              </a:rPr>
              <a:t>示，如經發現本公司保留法律追訴權利</a:t>
            </a:r>
            <a:endParaRPr sz="900">
              <a:latin typeface="Microsoft JhengHei"/>
              <a:cs typeface="Microsoft JhengHe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195474" y="6647267"/>
            <a:ext cx="1943100" cy="15240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5"/>
              </a:spcBef>
            </a:pPr>
            <a:r>
              <a:rPr sz="900" b="1" dirty="0">
                <a:solidFill>
                  <a:srgbClr val="FFFFFF"/>
                </a:solidFill>
                <a:latin typeface="Microsoft JhengHei"/>
                <a:cs typeface="Microsoft JhengHei"/>
              </a:rPr>
              <a:t>，未經授權不得對外公佈或向第三方揭</a:t>
            </a:r>
            <a:endParaRPr sz="900">
              <a:latin typeface="Microsoft JhengHei"/>
              <a:cs typeface="Microsoft JhengHe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95274" y="6647267"/>
            <a:ext cx="1600200" cy="15240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5"/>
              </a:spcBef>
            </a:pPr>
            <a:r>
              <a:rPr sz="900" b="1" dirty="0">
                <a:solidFill>
                  <a:srgbClr val="FFFFFF"/>
                </a:solidFill>
                <a:latin typeface="Microsoft JhengHei"/>
                <a:cs typeface="Microsoft JhengHei"/>
              </a:rPr>
              <a:t>簡報內容為一卡通票證版權所有</a:t>
            </a:r>
            <a:endParaRPr sz="900">
              <a:latin typeface="Microsoft JhengHei"/>
              <a:cs typeface="Microsoft JhengHe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80974" y="6647267"/>
            <a:ext cx="114300" cy="15240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5"/>
              </a:spcBef>
            </a:pPr>
            <a:r>
              <a:rPr sz="900" b="1" dirty="0">
                <a:solidFill>
                  <a:srgbClr val="FFFFFF"/>
                </a:solidFill>
                <a:latin typeface="Microsoft JhengHei"/>
                <a:cs typeface="Microsoft JhengHei"/>
              </a:rPr>
              <a:t>本</a:t>
            </a:r>
            <a:endParaRPr sz="900">
              <a:latin typeface="Microsoft JhengHei"/>
              <a:cs typeface="Microsoft JhengHei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/>
              <a:t>本簡報內容為一卡通票證版權所有，未經授權不得對外公佈或向第三方揭示，如經發現本公司保留法律追訴權利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33424" y="1316812"/>
            <a:ext cx="571690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1" spc="-5" dirty="0">
                <a:solidFill>
                  <a:srgbClr val="3A3838"/>
                </a:solidFill>
                <a:latin typeface="Microsoft YaHei"/>
                <a:cs typeface="Microsoft YaHei"/>
              </a:rPr>
              <a:t>簡報結</a:t>
            </a:r>
            <a:r>
              <a:rPr sz="5400" b="1" dirty="0">
                <a:solidFill>
                  <a:srgbClr val="3A3838"/>
                </a:solidFill>
                <a:latin typeface="Microsoft YaHei"/>
                <a:cs typeface="Microsoft YaHei"/>
              </a:rPr>
              <a:t>束</a:t>
            </a:r>
            <a:r>
              <a:rPr sz="5400" b="1" spc="-90" dirty="0">
                <a:solidFill>
                  <a:srgbClr val="3A3838"/>
                </a:solidFill>
                <a:latin typeface="Microsoft YaHei"/>
                <a:cs typeface="Microsoft YaHei"/>
              </a:rPr>
              <a:t> </a:t>
            </a:r>
            <a:r>
              <a:rPr sz="5400" b="1" spc="-5" dirty="0">
                <a:solidFill>
                  <a:srgbClr val="3A3838"/>
                </a:solidFill>
                <a:latin typeface="Microsoft YaHei"/>
                <a:cs typeface="Microsoft YaHei"/>
              </a:rPr>
              <a:t>敬請指教</a:t>
            </a:r>
            <a:endParaRPr sz="5400">
              <a:latin typeface="Microsoft YaHei"/>
              <a:cs typeface="Microsoft YaHe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38966" y="6421018"/>
            <a:ext cx="1358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3A3838"/>
                </a:solidFill>
                <a:latin typeface="Microsoft YaHei"/>
                <a:cs typeface="Microsoft YaHei"/>
              </a:rPr>
              <a:t>7</a:t>
            </a:r>
            <a:endParaRPr sz="1400">
              <a:latin typeface="Microsoft YaHei"/>
              <a:cs typeface="Microsoft YaHe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6939" y="403605"/>
            <a:ext cx="27705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數位幸福餐劵</a:t>
            </a:r>
          </a:p>
        </p:txBody>
      </p:sp>
      <p:sp>
        <p:nvSpPr>
          <p:cNvPr id="4" name="object 4"/>
          <p:cNvSpPr/>
          <p:nvPr/>
        </p:nvSpPr>
        <p:spPr>
          <a:xfrm>
            <a:off x="3715511" y="333756"/>
            <a:ext cx="396875" cy="739140"/>
          </a:xfrm>
          <a:custGeom>
            <a:avLst/>
            <a:gdLst/>
            <a:ahLst/>
            <a:cxnLst/>
            <a:rect l="l" t="t" r="r" b="b"/>
            <a:pathLst>
              <a:path w="396875" h="739140">
                <a:moveTo>
                  <a:pt x="396875" y="0"/>
                </a:moveTo>
                <a:lnTo>
                  <a:pt x="0" y="739013"/>
                </a:lnTo>
              </a:path>
            </a:pathLst>
          </a:custGeom>
          <a:ln w="6350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3058667" y="1414272"/>
            <a:ext cx="6062980" cy="3959860"/>
            <a:chOff x="3058667" y="1414272"/>
            <a:chExt cx="6062980" cy="3959860"/>
          </a:xfrm>
        </p:grpSpPr>
        <p:sp>
          <p:nvSpPr>
            <p:cNvPr id="6" name="object 6"/>
            <p:cNvSpPr/>
            <p:nvPr/>
          </p:nvSpPr>
          <p:spPr>
            <a:xfrm>
              <a:off x="5161788" y="1414272"/>
              <a:ext cx="3959860" cy="3959860"/>
            </a:xfrm>
            <a:custGeom>
              <a:avLst/>
              <a:gdLst/>
              <a:ahLst/>
              <a:cxnLst/>
              <a:rect l="l" t="t" r="r" b="b"/>
              <a:pathLst>
                <a:path w="3959859" h="3959860">
                  <a:moveTo>
                    <a:pt x="1979676" y="0"/>
                  </a:moveTo>
                  <a:lnTo>
                    <a:pt x="1931576" y="572"/>
                  </a:lnTo>
                  <a:lnTo>
                    <a:pt x="1883759" y="2282"/>
                  </a:lnTo>
                  <a:lnTo>
                    <a:pt x="1836235" y="5117"/>
                  </a:lnTo>
                  <a:lnTo>
                    <a:pt x="1789020" y="9062"/>
                  </a:lnTo>
                  <a:lnTo>
                    <a:pt x="1742125" y="14106"/>
                  </a:lnTo>
                  <a:lnTo>
                    <a:pt x="1695563" y="20234"/>
                  </a:lnTo>
                  <a:lnTo>
                    <a:pt x="1649347" y="27436"/>
                  </a:lnTo>
                  <a:lnTo>
                    <a:pt x="1603491" y="35696"/>
                  </a:lnTo>
                  <a:lnTo>
                    <a:pt x="1558008" y="45003"/>
                  </a:lnTo>
                  <a:lnTo>
                    <a:pt x="1512909" y="55343"/>
                  </a:lnTo>
                  <a:lnTo>
                    <a:pt x="1468209" y="66704"/>
                  </a:lnTo>
                  <a:lnTo>
                    <a:pt x="1423920" y="79072"/>
                  </a:lnTo>
                  <a:lnTo>
                    <a:pt x="1380055" y="92435"/>
                  </a:lnTo>
                  <a:lnTo>
                    <a:pt x="1336628" y="106780"/>
                  </a:lnTo>
                  <a:lnTo>
                    <a:pt x="1293650" y="122093"/>
                  </a:lnTo>
                  <a:lnTo>
                    <a:pt x="1251136" y="138361"/>
                  </a:lnTo>
                  <a:lnTo>
                    <a:pt x="1209097" y="155573"/>
                  </a:lnTo>
                  <a:lnTo>
                    <a:pt x="1167548" y="173714"/>
                  </a:lnTo>
                  <a:lnTo>
                    <a:pt x="1126500" y="192771"/>
                  </a:lnTo>
                  <a:lnTo>
                    <a:pt x="1085967" y="212733"/>
                  </a:lnTo>
                  <a:lnTo>
                    <a:pt x="1045962" y="233585"/>
                  </a:lnTo>
                  <a:lnTo>
                    <a:pt x="1006498" y="255316"/>
                  </a:lnTo>
                  <a:lnTo>
                    <a:pt x="967588" y="277911"/>
                  </a:lnTo>
                  <a:lnTo>
                    <a:pt x="929245" y="301358"/>
                  </a:lnTo>
                  <a:lnTo>
                    <a:pt x="891481" y="325644"/>
                  </a:lnTo>
                  <a:lnTo>
                    <a:pt x="854310" y="350756"/>
                  </a:lnTo>
                  <a:lnTo>
                    <a:pt x="817745" y="376681"/>
                  </a:lnTo>
                  <a:lnTo>
                    <a:pt x="781798" y="403406"/>
                  </a:lnTo>
                  <a:lnTo>
                    <a:pt x="746483" y="430919"/>
                  </a:lnTo>
                  <a:lnTo>
                    <a:pt x="711812" y="459205"/>
                  </a:lnTo>
                  <a:lnTo>
                    <a:pt x="677799" y="488253"/>
                  </a:lnTo>
                  <a:lnTo>
                    <a:pt x="644456" y="518049"/>
                  </a:lnTo>
                  <a:lnTo>
                    <a:pt x="611797" y="548580"/>
                  </a:lnTo>
                  <a:lnTo>
                    <a:pt x="579834" y="579834"/>
                  </a:lnTo>
                  <a:lnTo>
                    <a:pt x="548580" y="611797"/>
                  </a:lnTo>
                  <a:lnTo>
                    <a:pt x="518049" y="644456"/>
                  </a:lnTo>
                  <a:lnTo>
                    <a:pt x="488253" y="677799"/>
                  </a:lnTo>
                  <a:lnTo>
                    <a:pt x="459205" y="711812"/>
                  </a:lnTo>
                  <a:lnTo>
                    <a:pt x="430919" y="746483"/>
                  </a:lnTo>
                  <a:lnTo>
                    <a:pt x="403406" y="781798"/>
                  </a:lnTo>
                  <a:lnTo>
                    <a:pt x="376681" y="817745"/>
                  </a:lnTo>
                  <a:lnTo>
                    <a:pt x="350756" y="854310"/>
                  </a:lnTo>
                  <a:lnTo>
                    <a:pt x="325644" y="891481"/>
                  </a:lnTo>
                  <a:lnTo>
                    <a:pt x="301358" y="929245"/>
                  </a:lnTo>
                  <a:lnTo>
                    <a:pt x="277911" y="967588"/>
                  </a:lnTo>
                  <a:lnTo>
                    <a:pt x="255316" y="1006498"/>
                  </a:lnTo>
                  <a:lnTo>
                    <a:pt x="233585" y="1045962"/>
                  </a:lnTo>
                  <a:lnTo>
                    <a:pt x="212733" y="1085967"/>
                  </a:lnTo>
                  <a:lnTo>
                    <a:pt x="192771" y="1126500"/>
                  </a:lnTo>
                  <a:lnTo>
                    <a:pt x="173714" y="1167548"/>
                  </a:lnTo>
                  <a:lnTo>
                    <a:pt x="155573" y="1209097"/>
                  </a:lnTo>
                  <a:lnTo>
                    <a:pt x="138361" y="1251136"/>
                  </a:lnTo>
                  <a:lnTo>
                    <a:pt x="122093" y="1293650"/>
                  </a:lnTo>
                  <a:lnTo>
                    <a:pt x="106780" y="1336628"/>
                  </a:lnTo>
                  <a:lnTo>
                    <a:pt x="92435" y="1380055"/>
                  </a:lnTo>
                  <a:lnTo>
                    <a:pt x="79072" y="1423920"/>
                  </a:lnTo>
                  <a:lnTo>
                    <a:pt x="66704" y="1468209"/>
                  </a:lnTo>
                  <a:lnTo>
                    <a:pt x="55343" y="1512909"/>
                  </a:lnTo>
                  <a:lnTo>
                    <a:pt x="45003" y="1558008"/>
                  </a:lnTo>
                  <a:lnTo>
                    <a:pt x="35696" y="1603491"/>
                  </a:lnTo>
                  <a:lnTo>
                    <a:pt x="27436" y="1649347"/>
                  </a:lnTo>
                  <a:lnTo>
                    <a:pt x="20234" y="1695563"/>
                  </a:lnTo>
                  <a:lnTo>
                    <a:pt x="14106" y="1742125"/>
                  </a:lnTo>
                  <a:lnTo>
                    <a:pt x="9062" y="1789020"/>
                  </a:lnTo>
                  <a:lnTo>
                    <a:pt x="5117" y="1836235"/>
                  </a:lnTo>
                  <a:lnTo>
                    <a:pt x="2282" y="1883759"/>
                  </a:lnTo>
                  <a:lnTo>
                    <a:pt x="572" y="1931576"/>
                  </a:lnTo>
                  <a:lnTo>
                    <a:pt x="0" y="1979676"/>
                  </a:lnTo>
                  <a:lnTo>
                    <a:pt x="572" y="2027775"/>
                  </a:lnTo>
                  <a:lnTo>
                    <a:pt x="2282" y="2075592"/>
                  </a:lnTo>
                  <a:lnTo>
                    <a:pt x="5117" y="2123116"/>
                  </a:lnTo>
                  <a:lnTo>
                    <a:pt x="9062" y="2170331"/>
                  </a:lnTo>
                  <a:lnTo>
                    <a:pt x="14106" y="2217226"/>
                  </a:lnTo>
                  <a:lnTo>
                    <a:pt x="20234" y="2263788"/>
                  </a:lnTo>
                  <a:lnTo>
                    <a:pt x="27436" y="2310004"/>
                  </a:lnTo>
                  <a:lnTo>
                    <a:pt x="35696" y="2355860"/>
                  </a:lnTo>
                  <a:lnTo>
                    <a:pt x="45003" y="2401343"/>
                  </a:lnTo>
                  <a:lnTo>
                    <a:pt x="55343" y="2446442"/>
                  </a:lnTo>
                  <a:lnTo>
                    <a:pt x="66704" y="2491142"/>
                  </a:lnTo>
                  <a:lnTo>
                    <a:pt x="79072" y="2535431"/>
                  </a:lnTo>
                  <a:lnTo>
                    <a:pt x="92435" y="2579296"/>
                  </a:lnTo>
                  <a:lnTo>
                    <a:pt x="106780" y="2622723"/>
                  </a:lnTo>
                  <a:lnTo>
                    <a:pt x="122093" y="2665701"/>
                  </a:lnTo>
                  <a:lnTo>
                    <a:pt x="138361" y="2708215"/>
                  </a:lnTo>
                  <a:lnTo>
                    <a:pt x="155573" y="2750254"/>
                  </a:lnTo>
                  <a:lnTo>
                    <a:pt x="173714" y="2791803"/>
                  </a:lnTo>
                  <a:lnTo>
                    <a:pt x="192771" y="2832851"/>
                  </a:lnTo>
                  <a:lnTo>
                    <a:pt x="212733" y="2873384"/>
                  </a:lnTo>
                  <a:lnTo>
                    <a:pt x="233585" y="2913389"/>
                  </a:lnTo>
                  <a:lnTo>
                    <a:pt x="255316" y="2952853"/>
                  </a:lnTo>
                  <a:lnTo>
                    <a:pt x="277911" y="2991763"/>
                  </a:lnTo>
                  <a:lnTo>
                    <a:pt x="301358" y="3030106"/>
                  </a:lnTo>
                  <a:lnTo>
                    <a:pt x="325644" y="3067870"/>
                  </a:lnTo>
                  <a:lnTo>
                    <a:pt x="350756" y="3105041"/>
                  </a:lnTo>
                  <a:lnTo>
                    <a:pt x="376681" y="3141606"/>
                  </a:lnTo>
                  <a:lnTo>
                    <a:pt x="403406" y="3177553"/>
                  </a:lnTo>
                  <a:lnTo>
                    <a:pt x="430919" y="3212868"/>
                  </a:lnTo>
                  <a:lnTo>
                    <a:pt x="459205" y="3247539"/>
                  </a:lnTo>
                  <a:lnTo>
                    <a:pt x="488253" y="3281552"/>
                  </a:lnTo>
                  <a:lnTo>
                    <a:pt x="518049" y="3314895"/>
                  </a:lnTo>
                  <a:lnTo>
                    <a:pt x="548580" y="3347554"/>
                  </a:lnTo>
                  <a:lnTo>
                    <a:pt x="579834" y="3379517"/>
                  </a:lnTo>
                  <a:lnTo>
                    <a:pt x="611797" y="3410771"/>
                  </a:lnTo>
                  <a:lnTo>
                    <a:pt x="644456" y="3441302"/>
                  </a:lnTo>
                  <a:lnTo>
                    <a:pt x="677799" y="3471098"/>
                  </a:lnTo>
                  <a:lnTo>
                    <a:pt x="711812" y="3500146"/>
                  </a:lnTo>
                  <a:lnTo>
                    <a:pt x="746483" y="3528432"/>
                  </a:lnTo>
                  <a:lnTo>
                    <a:pt x="781798" y="3555945"/>
                  </a:lnTo>
                  <a:lnTo>
                    <a:pt x="817745" y="3582670"/>
                  </a:lnTo>
                  <a:lnTo>
                    <a:pt x="854310" y="3608595"/>
                  </a:lnTo>
                  <a:lnTo>
                    <a:pt x="891481" y="3633707"/>
                  </a:lnTo>
                  <a:lnTo>
                    <a:pt x="929245" y="3657993"/>
                  </a:lnTo>
                  <a:lnTo>
                    <a:pt x="967588" y="3681440"/>
                  </a:lnTo>
                  <a:lnTo>
                    <a:pt x="1006498" y="3704035"/>
                  </a:lnTo>
                  <a:lnTo>
                    <a:pt x="1045962" y="3725766"/>
                  </a:lnTo>
                  <a:lnTo>
                    <a:pt x="1085967" y="3746618"/>
                  </a:lnTo>
                  <a:lnTo>
                    <a:pt x="1126500" y="3766580"/>
                  </a:lnTo>
                  <a:lnTo>
                    <a:pt x="1167548" y="3785637"/>
                  </a:lnTo>
                  <a:lnTo>
                    <a:pt x="1209097" y="3803778"/>
                  </a:lnTo>
                  <a:lnTo>
                    <a:pt x="1251136" y="3820990"/>
                  </a:lnTo>
                  <a:lnTo>
                    <a:pt x="1293650" y="3837258"/>
                  </a:lnTo>
                  <a:lnTo>
                    <a:pt x="1336628" y="3852571"/>
                  </a:lnTo>
                  <a:lnTo>
                    <a:pt x="1380055" y="3866916"/>
                  </a:lnTo>
                  <a:lnTo>
                    <a:pt x="1423920" y="3880279"/>
                  </a:lnTo>
                  <a:lnTo>
                    <a:pt x="1468209" y="3892647"/>
                  </a:lnTo>
                  <a:lnTo>
                    <a:pt x="1512909" y="3904008"/>
                  </a:lnTo>
                  <a:lnTo>
                    <a:pt x="1558008" y="3914348"/>
                  </a:lnTo>
                  <a:lnTo>
                    <a:pt x="1603491" y="3923655"/>
                  </a:lnTo>
                  <a:lnTo>
                    <a:pt x="1649347" y="3931915"/>
                  </a:lnTo>
                  <a:lnTo>
                    <a:pt x="1695563" y="3939117"/>
                  </a:lnTo>
                  <a:lnTo>
                    <a:pt x="1742125" y="3945245"/>
                  </a:lnTo>
                  <a:lnTo>
                    <a:pt x="1789020" y="3950289"/>
                  </a:lnTo>
                  <a:lnTo>
                    <a:pt x="1836235" y="3954234"/>
                  </a:lnTo>
                  <a:lnTo>
                    <a:pt x="1883759" y="3957069"/>
                  </a:lnTo>
                  <a:lnTo>
                    <a:pt x="1931576" y="3958779"/>
                  </a:lnTo>
                  <a:lnTo>
                    <a:pt x="1979676" y="3959352"/>
                  </a:lnTo>
                  <a:lnTo>
                    <a:pt x="2027775" y="3958779"/>
                  </a:lnTo>
                  <a:lnTo>
                    <a:pt x="2075592" y="3957069"/>
                  </a:lnTo>
                  <a:lnTo>
                    <a:pt x="2123116" y="3954234"/>
                  </a:lnTo>
                  <a:lnTo>
                    <a:pt x="2170331" y="3950289"/>
                  </a:lnTo>
                  <a:lnTo>
                    <a:pt x="2217226" y="3945245"/>
                  </a:lnTo>
                  <a:lnTo>
                    <a:pt x="2263788" y="3939117"/>
                  </a:lnTo>
                  <a:lnTo>
                    <a:pt x="2310004" y="3931915"/>
                  </a:lnTo>
                  <a:lnTo>
                    <a:pt x="2355860" y="3923655"/>
                  </a:lnTo>
                  <a:lnTo>
                    <a:pt x="2401343" y="3914348"/>
                  </a:lnTo>
                  <a:lnTo>
                    <a:pt x="2446442" y="3904008"/>
                  </a:lnTo>
                  <a:lnTo>
                    <a:pt x="2491142" y="3892647"/>
                  </a:lnTo>
                  <a:lnTo>
                    <a:pt x="2535431" y="3880279"/>
                  </a:lnTo>
                  <a:lnTo>
                    <a:pt x="2579296" y="3866916"/>
                  </a:lnTo>
                  <a:lnTo>
                    <a:pt x="2622723" y="3852571"/>
                  </a:lnTo>
                  <a:lnTo>
                    <a:pt x="2665701" y="3837258"/>
                  </a:lnTo>
                  <a:lnTo>
                    <a:pt x="2708215" y="3820990"/>
                  </a:lnTo>
                  <a:lnTo>
                    <a:pt x="2750254" y="3803778"/>
                  </a:lnTo>
                  <a:lnTo>
                    <a:pt x="2791803" y="3785637"/>
                  </a:lnTo>
                  <a:lnTo>
                    <a:pt x="2832851" y="3766580"/>
                  </a:lnTo>
                  <a:lnTo>
                    <a:pt x="2873384" y="3746618"/>
                  </a:lnTo>
                  <a:lnTo>
                    <a:pt x="2913389" y="3725766"/>
                  </a:lnTo>
                  <a:lnTo>
                    <a:pt x="2952853" y="3704035"/>
                  </a:lnTo>
                  <a:lnTo>
                    <a:pt x="2991763" y="3681440"/>
                  </a:lnTo>
                  <a:lnTo>
                    <a:pt x="3030106" y="3657993"/>
                  </a:lnTo>
                  <a:lnTo>
                    <a:pt x="3067870" y="3633707"/>
                  </a:lnTo>
                  <a:lnTo>
                    <a:pt x="3105041" y="3608595"/>
                  </a:lnTo>
                  <a:lnTo>
                    <a:pt x="3141606" y="3582670"/>
                  </a:lnTo>
                  <a:lnTo>
                    <a:pt x="3177553" y="3555945"/>
                  </a:lnTo>
                  <a:lnTo>
                    <a:pt x="3212868" y="3528432"/>
                  </a:lnTo>
                  <a:lnTo>
                    <a:pt x="3247539" y="3500146"/>
                  </a:lnTo>
                  <a:lnTo>
                    <a:pt x="3281552" y="3471098"/>
                  </a:lnTo>
                  <a:lnTo>
                    <a:pt x="3314895" y="3441302"/>
                  </a:lnTo>
                  <a:lnTo>
                    <a:pt x="3347554" y="3410771"/>
                  </a:lnTo>
                  <a:lnTo>
                    <a:pt x="3379517" y="3379517"/>
                  </a:lnTo>
                  <a:lnTo>
                    <a:pt x="3410771" y="3347554"/>
                  </a:lnTo>
                  <a:lnTo>
                    <a:pt x="3441302" y="3314895"/>
                  </a:lnTo>
                  <a:lnTo>
                    <a:pt x="3471098" y="3281552"/>
                  </a:lnTo>
                  <a:lnTo>
                    <a:pt x="3500146" y="3247539"/>
                  </a:lnTo>
                  <a:lnTo>
                    <a:pt x="3528432" y="3212868"/>
                  </a:lnTo>
                  <a:lnTo>
                    <a:pt x="3555945" y="3177553"/>
                  </a:lnTo>
                  <a:lnTo>
                    <a:pt x="3582670" y="3141606"/>
                  </a:lnTo>
                  <a:lnTo>
                    <a:pt x="3608595" y="3105041"/>
                  </a:lnTo>
                  <a:lnTo>
                    <a:pt x="3633707" y="3067870"/>
                  </a:lnTo>
                  <a:lnTo>
                    <a:pt x="3657993" y="3030106"/>
                  </a:lnTo>
                  <a:lnTo>
                    <a:pt x="3681440" y="2991763"/>
                  </a:lnTo>
                  <a:lnTo>
                    <a:pt x="3704035" y="2952853"/>
                  </a:lnTo>
                  <a:lnTo>
                    <a:pt x="3725766" y="2913389"/>
                  </a:lnTo>
                  <a:lnTo>
                    <a:pt x="3746618" y="2873384"/>
                  </a:lnTo>
                  <a:lnTo>
                    <a:pt x="3766580" y="2832851"/>
                  </a:lnTo>
                  <a:lnTo>
                    <a:pt x="3785637" y="2791803"/>
                  </a:lnTo>
                  <a:lnTo>
                    <a:pt x="3803778" y="2750254"/>
                  </a:lnTo>
                  <a:lnTo>
                    <a:pt x="3820990" y="2708215"/>
                  </a:lnTo>
                  <a:lnTo>
                    <a:pt x="3837258" y="2665701"/>
                  </a:lnTo>
                  <a:lnTo>
                    <a:pt x="3852571" y="2622723"/>
                  </a:lnTo>
                  <a:lnTo>
                    <a:pt x="3866916" y="2579296"/>
                  </a:lnTo>
                  <a:lnTo>
                    <a:pt x="3880279" y="2535431"/>
                  </a:lnTo>
                  <a:lnTo>
                    <a:pt x="3892647" y="2491142"/>
                  </a:lnTo>
                  <a:lnTo>
                    <a:pt x="3904008" y="2446442"/>
                  </a:lnTo>
                  <a:lnTo>
                    <a:pt x="3914348" y="2401343"/>
                  </a:lnTo>
                  <a:lnTo>
                    <a:pt x="3923655" y="2355860"/>
                  </a:lnTo>
                  <a:lnTo>
                    <a:pt x="3931915" y="2310004"/>
                  </a:lnTo>
                  <a:lnTo>
                    <a:pt x="3939117" y="2263788"/>
                  </a:lnTo>
                  <a:lnTo>
                    <a:pt x="3945245" y="2217226"/>
                  </a:lnTo>
                  <a:lnTo>
                    <a:pt x="3950289" y="2170331"/>
                  </a:lnTo>
                  <a:lnTo>
                    <a:pt x="3954234" y="2123116"/>
                  </a:lnTo>
                  <a:lnTo>
                    <a:pt x="3957069" y="2075592"/>
                  </a:lnTo>
                  <a:lnTo>
                    <a:pt x="3958779" y="2027775"/>
                  </a:lnTo>
                  <a:lnTo>
                    <a:pt x="3959352" y="1979676"/>
                  </a:lnTo>
                  <a:lnTo>
                    <a:pt x="3958779" y="1931576"/>
                  </a:lnTo>
                  <a:lnTo>
                    <a:pt x="3957069" y="1883759"/>
                  </a:lnTo>
                  <a:lnTo>
                    <a:pt x="3954234" y="1836235"/>
                  </a:lnTo>
                  <a:lnTo>
                    <a:pt x="3950289" y="1789020"/>
                  </a:lnTo>
                  <a:lnTo>
                    <a:pt x="3945245" y="1742125"/>
                  </a:lnTo>
                  <a:lnTo>
                    <a:pt x="3939117" y="1695563"/>
                  </a:lnTo>
                  <a:lnTo>
                    <a:pt x="3931915" y="1649347"/>
                  </a:lnTo>
                  <a:lnTo>
                    <a:pt x="3923655" y="1603491"/>
                  </a:lnTo>
                  <a:lnTo>
                    <a:pt x="3914348" y="1558008"/>
                  </a:lnTo>
                  <a:lnTo>
                    <a:pt x="3904008" y="1512909"/>
                  </a:lnTo>
                  <a:lnTo>
                    <a:pt x="3892647" y="1468209"/>
                  </a:lnTo>
                  <a:lnTo>
                    <a:pt x="3880279" y="1423920"/>
                  </a:lnTo>
                  <a:lnTo>
                    <a:pt x="3866916" y="1380055"/>
                  </a:lnTo>
                  <a:lnTo>
                    <a:pt x="3852571" y="1336628"/>
                  </a:lnTo>
                  <a:lnTo>
                    <a:pt x="3837258" y="1293650"/>
                  </a:lnTo>
                  <a:lnTo>
                    <a:pt x="3820990" y="1251136"/>
                  </a:lnTo>
                  <a:lnTo>
                    <a:pt x="3803778" y="1209097"/>
                  </a:lnTo>
                  <a:lnTo>
                    <a:pt x="3785637" y="1167548"/>
                  </a:lnTo>
                  <a:lnTo>
                    <a:pt x="3766580" y="1126500"/>
                  </a:lnTo>
                  <a:lnTo>
                    <a:pt x="3746618" y="1085967"/>
                  </a:lnTo>
                  <a:lnTo>
                    <a:pt x="3725766" y="1045962"/>
                  </a:lnTo>
                  <a:lnTo>
                    <a:pt x="3704035" y="1006498"/>
                  </a:lnTo>
                  <a:lnTo>
                    <a:pt x="3681440" y="967588"/>
                  </a:lnTo>
                  <a:lnTo>
                    <a:pt x="3657993" y="929245"/>
                  </a:lnTo>
                  <a:lnTo>
                    <a:pt x="3633707" y="891481"/>
                  </a:lnTo>
                  <a:lnTo>
                    <a:pt x="3608595" y="854310"/>
                  </a:lnTo>
                  <a:lnTo>
                    <a:pt x="3582670" y="817745"/>
                  </a:lnTo>
                  <a:lnTo>
                    <a:pt x="3555945" y="781798"/>
                  </a:lnTo>
                  <a:lnTo>
                    <a:pt x="3528432" y="746483"/>
                  </a:lnTo>
                  <a:lnTo>
                    <a:pt x="3500146" y="711812"/>
                  </a:lnTo>
                  <a:lnTo>
                    <a:pt x="3471098" y="677799"/>
                  </a:lnTo>
                  <a:lnTo>
                    <a:pt x="3441302" y="644456"/>
                  </a:lnTo>
                  <a:lnTo>
                    <a:pt x="3410771" y="611797"/>
                  </a:lnTo>
                  <a:lnTo>
                    <a:pt x="3379517" y="579834"/>
                  </a:lnTo>
                  <a:lnTo>
                    <a:pt x="3347554" y="548580"/>
                  </a:lnTo>
                  <a:lnTo>
                    <a:pt x="3314895" y="518049"/>
                  </a:lnTo>
                  <a:lnTo>
                    <a:pt x="3281552" y="488253"/>
                  </a:lnTo>
                  <a:lnTo>
                    <a:pt x="3247539" y="459205"/>
                  </a:lnTo>
                  <a:lnTo>
                    <a:pt x="3212868" y="430919"/>
                  </a:lnTo>
                  <a:lnTo>
                    <a:pt x="3177553" y="403406"/>
                  </a:lnTo>
                  <a:lnTo>
                    <a:pt x="3141606" y="376681"/>
                  </a:lnTo>
                  <a:lnTo>
                    <a:pt x="3105041" y="350756"/>
                  </a:lnTo>
                  <a:lnTo>
                    <a:pt x="3067870" y="325644"/>
                  </a:lnTo>
                  <a:lnTo>
                    <a:pt x="3030106" y="301358"/>
                  </a:lnTo>
                  <a:lnTo>
                    <a:pt x="2991763" y="277911"/>
                  </a:lnTo>
                  <a:lnTo>
                    <a:pt x="2952853" y="255316"/>
                  </a:lnTo>
                  <a:lnTo>
                    <a:pt x="2913389" y="233585"/>
                  </a:lnTo>
                  <a:lnTo>
                    <a:pt x="2873384" y="212733"/>
                  </a:lnTo>
                  <a:lnTo>
                    <a:pt x="2832851" y="192771"/>
                  </a:lnTo>
                  <a:lnTo>
                    <a:pt x="2791803" y="173714"/>
                  </a:lnTo>
                  <a:lnTo>
                    <a:pt x="2750254" y="155573"/>
                  </a:lnTo>
                  <a:lnTo>
                    <a:pt x="2708215" y="138361"/>
                  </a:lnTo>
                  <a:lnTo>
                    <a:pt x="2665701" y="122093"/>
                  </a:lnTo>
                  <a:lnTo>
                    <a:pt x="2622723" y="106780"/>
                  </a:lnTo>
                  <a:lnTo>
                    <a:pt x="2579296" y="92435"/>
                  </a:lnTo>
                  <a:lnTo>
                    <a:pt x="2535431" y="79072"/>
                  </a:lnTo>
                  <a:lnTo>
                    <a:pt x="2491142" y="66704"/>
                  </a:lnTo>
                  <a:lnTo>
                    <a:pt x="2446442" y="55343"/>
                  </a:lnTo>
                  <a:lnTo>
                    <a:pt x="2401343" y="45003"/>
                  </a:lnTo>
                  <a:lnTo>
                    <a:pt x="2355860" y="35696"/>
                  </a:lnTo>
                  <a:lnTo>
                    <a:pt x="2310004" y="27436"/>
                  </a:lnTo>
                  <a:lnTo>
                    <a:pt x="2263788" y="20234"/>
                  </a:lnTo>
                  <a:lnTo>
                    <a:pt x="2217226" y="14106"/>
                  </a:lnTo>
                  <a:lnTo>
                    <a:pt x="2170331" y="9062"/>
                  </a:lnTo>
                  <a:lnTo>
                    <a:pt x="2123116" y="5117"/>
                  </a:lnTo>
                  <a:lnTo>
                    <a:pt x="2075592" y="2282"/>
                  </a:lnTo>
                  <a:lnTo>
                    <a:pt x="2027775" y="572"/>
                  </a:lnTo>
                  <a:lnTo>
                    <a:pt x="1979676" y="0"/>
                  </a:lnTo>
                  <a:close/>
                </a:path>
              </a:pathLst>
            </a:custGeom>
            <a:solidFill>
              <a:srgbClr val="C5DFB4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058667" y="1414272"/>
              <a:ext cx="3959860" cy="3959860"/>
            </a:xfrm>
            <a:custGeom>
              <a:avLst/>
              <a:gdLst/>
              <a:ahLst/>
              <a:cxnLst/>
              <a:rect l="l" t="t" r="r" b="b"/>
              <a:pathLst>
                <a:path w="3959859" h="3959860">
                  <a:moveTo>
                    <a:pt x="1979676" y="0"/>
                  </a:moveTo>
                  <a:lnTo>
                    <a:pt x="1931576" y="572"/>
                  </a:lnTo>
                  <a:lnTo>
                    <a:pt x="1883759" y="2282"/>
                  </a:lnTo>
                  <a:lnTo>
                    <a:pt x="1836235" y="5117"/>
                  </a:lnTo>
                  <a:lnTo>
                    <a:pt x="1789020" y="9062"/>
                  </a:lnTo>
                  <a:lnTo>
                    <a:pt x="1742125" y="14106"/>
                  </a:lnTo>
                  <a:lnTo>
                    <a:pt x="1695563" y="20234"/>
                  </a:lnTo>
                  <a:lnTo>
                    <a:pt x="1649347" y="27436"/>
                  </a:lnTo>
                  <a:lnTo>
                    <a:pt x="1603491" y="35696"/>
                  </a:lnTo>
                  <a:lnTo>
                    <a:pt x="1558008" y="45003"/>
                  </a:lnTo>
                  <a:lnTo>
                    <a:pt x="1512909" y="55343"/>
                  </a:lnTo>
                  <a:lnTo>
                    <a:pt x="1468209" y="66704"/>
                  </a:lnTo>
                  <a:lnTo>
                    <a:pt x="1423920" y="79072"/>
                  </a:lnTo>
                  <a:lnTo>
                    <a:pt x="1380055" y="92435"/>
                  </a:lnTo>
                  <a:lnTo>
                    <a:pt x="1336628" y="106780"/>
                  </a:lnTo>
                  <a:lnTo>
                    <a:pt x="1293650" y="122093"/>
                  </a:lnTo>
                  <a:lnTo>
                    <a:pt x="1251136" y="138361"/>
                  </a:lnTo>
                  <a:lnTo>
                    <a:pt x="1209097" y="155573"/>
                  </a:lnTo>
                  <a:lnTo>
                    <a:pt x="1167548" y="173714"/>
                  </a:lnTo>
                  <a:lnTo>
                    <a:pt x="1126500" y="192771"/>
                  </a:lnTo>
                  <a:lnTo>
                    <a:pt x="1085967" y="212733"/>
                  </a:lnTo>
                  <a:lnTo>
                    <a:pt x="1045962" y="233585"/>
                  </a:lnTo>
                  <a:lnTo>
                    <a:pt x="1006498" y="255316"/>
                  </a:lnTo>
                  <a:lnTo>
                    <a:pt x="967588" y="277911"/>
                  </a:lnTo>
                  <a:lnTo>
                    <a:pt x="929245" y="301358"/>
                  </a:lnTo>
                  <a:lnTo>
                    <a:pt x="891481" y="325644"/>
                  </a:lnTo>
                  <a:lnTo>
                    <a:pt x="854310" y="350756"/>
                  </a:lnTo>
                  <a:lnTo>
                    <a:pt x="817745" y="376681"/>
                  </a:lnTo>
                  <a:lnTo>
                    <a:pt x="781798" y="403406"/>
                  </a:lnTo>
                  <a:lnTo>
                    <a:pt x="746483" y="430919"/>
                  </a:lnTo>
                  <a:lnTo>
                    <a:pt x="711812" y="459205"/>
                  </a:lnTo>
                  <a:lnTo>
                    <a:pt x="677799" y="488253"/>
                  </a:lnTo>
                  <a:lnTo>
                    <a:pt x="644456" y="518049"/>
                  </a:lnTo>
                  <a:lnTo>
                    <a:pt x="611797" y="548580"/>
                  </a:lnTo>
                  <a:lnTo>
                    <a:pt x="579834" y="579834"/>
                  </a:lnTo>
                  <a:lnTo>
                    <a:pt x="548580" y="611797"/>
                  </a:lnTo>
                  <a:lnTo>
                    <a:pt x="518049" y="644456"/>
                  </a:lnTo>
                  <a:lnTo>
                    <a:pt x="488253" y="677799"/>
                  </a:lnTo>
                  <a:lnTo>
                    <a:pt x="459205" y="711812"/>
                  </a:lnTo>
                  <a:lnTo>
                    <a:pt x="430919" y="746483"/>
                  </a:lnTo>
                  <a:lnTo>
                    <a:pt x="403406" y="781798"/>
                  </a:lnTo>
                  <a:lnTo>
                    <a:pt x="376681" y="817745"/>
                  </a:lnTo>
                  <a:lnTo>
                    <a:pt x="350756" y="854310"/>
                  </a:lnTo>
                  <a:lnTo>
                    <a:pt x="325644" y="891481"/>
                  </a:lnTo>
                  <a:lnTo>
                    <a:pt x="301358" y="929245"/>
                  </a:lnTo>
                  <a:lnTo>
                    <a:pt x="277911" y="967588"/>
                  </a:lnTo>
                  <a:lnTo>
                    <a:pt x="255316" y="1006498"/>
                  </a:lnTo>
                  <a:lnTo>
                    <a:pt x="233585" y="1045962"/>
                  </a:lnTo>
                  <a:lnTo>
                    <a:pt x="212733" y="1085967"/>
                  </a:lnTo>
                  <a:lnTo>
                    <a:pt x="192771" y="1126500"/>
                  </a:lnTo>
                  <a:lnTo>
                    <a:pt x="173714" y="1167548"/>
                  </a:lnTo>
                  <a:lnTo>
                    <a:pt x="155573" y="1209097"/>
                  </a:lnTo>
                  <a:lnTo>
                    <a:pt x="138361" y="1251136"/>
                  </a:lnTo>
                  <a:lnTo>
                    <a:pt x="122093" y="1293650"/>
                  </a:lnTo>
                  <a:lnTo>
                    <a:pt x="106780" y="1336628"/>
                  </a:lnTo>
                  <a:lnTo>
                    <a:pt x="92435" y="1380055"/>
                  </a:lnTo>
                  <a:lnTo>
                    <a:pt x="79072" y="1423920"/>
                  </a:lnTo>
                  <a:lnTo>
                    <a:pt x="66704" y="1468209"/>
                  </a:lnTo>
                  <a:lnTo>
                    <a:pt x="55343" y="1512909"/>
                  </a:lnTo>
                  <a:lnTo>
                    <a:pt x="45003" y="1558008"/>
                  </a:lnTo>
                  <a:lnTo>
                    <a:pt x="35696" y="1603491"/>
                  </a:lnTo>
                  <a:lnTo>
                    <a:pt x="27436" y="1649347"/>
                  </a:lnTo>
                  <a:lnTo>
                    <a:pt x="20234" y="1695563"/>
                  </a:lnTo>
                  <a:lnTo>
                    <a:pt x="14106" y="1742125"/>
                  </a:lnTo>
                  <a:lnTo>
                    <a:pt x="9062" y="1789020"/>
                  </a:lnTo>
                  <a:lnTo>
                    <a:pt x="5117" y="1836235"/>
                  </a:lnTo>
                  <a:lnTo>
                    <a:pt x="2282" y="1883759"/>
                  </a:lnTo>
                  <a:lnTo>
                    <a:pt x="572" y="1931576"/>
                  </a:lnTo>
                  <a:lnTo>
                    <a:pt x="0" y="1979676"/>
                  </a:lnTo>
                  <a:lnTo>
                    <a:pt x="572" y="2027775"/>
                  </a:lnTo>
                  <a:lnTo>
                    <a:pt x="2282" y="2075592"/>
                  </a:lnTo>
                  <a:lnTo>
                    <a:pt x="5117" y="2123116"/>
                  </a:lnTo>
                  <a:lnTo>
                    <a:pt x="9062" y="2170331"/>
                  </a:lnTo>
                  <a:lnTo>
                    <a:pt x="14106" y="2217226"/>
                  </a:lnTo>
                  <a:lnTo>
                    <a:pt x="20234" y="2263788"/>
                  </a:lnTo>
                  <a:lnTo>
                    <a:pt x="27436" y="2310004"/>
                  </a:lnTo>
                  <a:lnTo>
                    <a:pt x="35696" y="2355860"/>
                  </a:lnTo>
                  <a:lnTo>
                    <a:pt x="45003" y="2401343"/>
                  </a:lnTo>
                  <a:lnTo>
                    <a:pt x="55343" y="2446442"/>
                  </a:lnTo>
                  <a:lnTo>
                    <a:pt x="66704" y="2491142"/>
                  </a:lnTo>
                  <a:lnTo>
                    <a:pt x="79072" y="2535431"/>
                  </a:lnTo>
                  <a:lnTo>
                    <a:pt x="92435" y="2579296"/>
                  </a:lnTo>
                  <a:lnTo>
                    <a:pt x="106780" y="2622723"/>
                  </a:lnTo>
                  <a:lnTo>
                    <a:pt x="122093" y="2665701"/>
                  </a:lnTo>
                  <a:lnTo>
                    <a:pt x="138361" y="2708215"/>
                  </a:lnTo>
                  <a:lnTo>
                    <a:pt x="155573" y="2750254"/>
                  </a:lnTo>
                  <a:lnTo>
                    <a:pt x="173714" y="2791803"/>
                  </a:lnTo>
                  <a:lnTo>
                    <a:pt x="192771" y="2832851"/>
                  </a:lnTo>
                  <a:lnTo>
                    <a:pt x="212733" y="2873384"/>
                  </a:lnTo>
                  <a:lnTo>
                    <a:pt x="233585" y="2913389"/>
                  </a:lnTo>
                  <a:lnTo>
                    <a:pt x="255316" y="2952853"/>
                  </a:lnTo>
                  <a:lnTo>
                    <a:pt x="277911" y="2991763"/>
                  </a:lnTo>
                  <a:lnTo>
                    <a:pt x="301358" y="3030106"/>
                  </a:lnTo>
                  <a:lnTo>
                    <a:pt x="325644" y="3067870"/>
                  </a:lnTo>
                  <a:lnTo>
                    <a:pt x="350756" y="3105041"/>
                  </a:lnTo>
                  <a:lnTo>
                    <a:pt x="376681" y="3141606"/>
                  </a:lnTo>
                  <a:lnTo>
                    <a:pt x="403406" y="3177553"/>
                  </a:lnTo>
                  <a:lnTo>
                    <a:pt x="430919" y="3212868"/>
                  </a:lnTo>
                  <a:lnTo>
                    <a:pt x="459205" y="3247539"/>
                  </a:lnTo>
                  <a:lnTo>
                    <a:pt x="488253" y="3281552"/>
                  </a:lnTo>
                  <a:lnTo>
                    <a:pt x="518049" y="3314895"/>
                  </a:lnTo>
                  <a:lnTo>
                    <a:pt x="548580" y="3347554"/>
                  </a:lnTo>
                  <a:lnTo>
                    <a:pt x="579834" y="3379517"/>
                  </a:lnTo>
                  <a:lnTo>
                    <a:pt x="611797" y="3410771"/>
                  </a:lnTo>
                  <a:lnTo>
                    <a:pt x="644456" y="3441302"/>
                  </a:lnTo>
                  <a:lnTo>
                    <a:pt x="677799" y="3471098"/>
                  </a:lnTo>
                  <a:lnTo>
                    <a:pt x="711812" y="3500146"/>
                  </a:lnTo>
                  <a:lnTo>
                    <a:pt x="746483" y="3528432"/>
                  </a:lnTo>
                  <a:lnTo>
                    <a:pt x="781798" y="3555945"/>
                  </a:lnTo>
                  <a:lnTo>
                    <a:pt x="817745" y="3582670"/>
                  </a:lnTo>
                  <a:lnTo>
                    <a:pt x="854310" y="3608595"/>
                  </a:lnTo>
                  <a:lnTo>
                    <a:pt x="891481" y="3633707"/>
                  </a:lnTo>
                  <a:lnTo>
                    <a:pt x="929245" y="3657993"/>
                  </a:lnTo>
                  <a:lnTo>
                    <a:pt x="967588" y="3681440"/>
                  </a:lnTo>
                  <a:lnTo>
                    <a:pt x="1006498" y="3704035"/>
                  </a:lnTo>
                  <a:lnTo>
                    <a:pt x="1045962" y="3725766"/>
                  </a:lnTo>
                  <a:lnTo>
                    <a:pt x="1085967" y="3746618"/>
                  </a:lnTo>
                  <a:lnTo>
                    <a:pt x="1126500" y="3766580"/>
                  </a:lnTo>
                  <a:lnTo>
                    <a:pt x="1167548" y="3785637"/>
                  </a:lnTo>
                  <a:lnTo>
                    <a:pt x="1209097" y="3803778"/>
                  </a:lnTo>
                  <a:lnTo>
                    <a:pt x="1251136" y="3820990"/>
                  </a:lnTo>
                  <a:lnTo>
                    <a:pt x="1293650" y="3837258"/>
                  </a:lnTo>
                  <a:lnTo>
                    <a:pt x="1336628" y="3852571"/>
                  </a:lnTo>
                  <a:lnTo>
                    <a:pt x="1380055" y="3866916"/>
                  </a:lnTo>
                  <a:lnTo>
                    <a:pt x="1423920" y="3880279"/>
                  </a:lnTo>
                  <a:lnTo>
                    <a:pt x="1468209" y="3892647"/>
                  </a:lnTo>
                  <a:lnTo>
                    <a:pt x="1512909" y="3904008"/>
                  </a:lnTo>
                  <a:lnTo>
                    <a:pt x="1558008" y="3914348"/>
                  </a:lnTo>
                  <a:lnTo>
                    <a:pt x="1603491" y="3923655"/>
                  </a:lnTo>
                  <a:lnTo>
                    <a:pt x="1649347" y="3931915"/>
                  </a:lnTo>
                  <a:lnTo>
                    <a:pt x="1695563" y="3939117"/>
                  </a:lnTo>
                  <a:lnTo>
                    <a:pt x="1742125" y="3945245"/>
                  </a:lnTo>
                  <a:lnTo>
                    <a:pt x="1789020" y="3950289"/>
                  </a:lnTo>
                  <a:lnTo>
                    <a:pt x="1836235" y="3954234"/>
                  </a:lnTo>
                  <a:lnTo>
                    <a:pt x="1883759" y="3957069"/>
                  </a:lnTo>
                  <a:lnTo>
                    <a:pt x="1931576" y="3958779"/>
                  </a:lnTo>
                  <a:lnTo>
                    <a:pt x="1979676" y="3959352"/>
                  </a:lnTo>
                  <a:lnTo>
                    <a:pt x="2027775" y="3958779"/>
                  </a:lnTo>
                  <a:lnTo>
                    <a:pt x="2075592" y="3957069"/>
                  </a:lnTo>
                  <a:lnTo>
                    <a:pt x="2123116" y="3954234"/>
                  </a:lnTo>
                  <a:lnTo>
                    <a:pt x="2170331" y="3950289"/>
                  </a:lnTo>
                  <a:lnTo>
                    <a:pt x="2217226" y="3945245"/>
                  </a:lnTo>
                  <a:lnTo>
                    <a:pt x="2263788" y="3939117"/>
                  </a:lnTo>
                  <a:lnTo>
                    <a:pt x="2310004" y="3931915"/>
                  </a:lnTo>
                  <a:lnTo>
                    <a:pt x="2355860" y="3923655"/>
                  </a:lnTo>
                  <a:lnTo>
                    <a:pt x="2401343" y="3914348"/>
                  </a:lnTo>
                  <a:lnTo>
                    <a:pt x="2446442" y="3904008"/>
                  </a:lnTo>
                  <a:lnTo>
                    <a:pt x="2491142" y="3892647"/>
                  </a:lnTo>
                  <a:lnTo>
                    <a:pt x="2535431" y="3880279"/>
                  </a:lnTo>
                  <a:lnTo>
                    <a:pt x="2579296" y="3866916"/>
                  </a:lnTo>
                  <a:lnTo>
                    <a:pt x="2622723" y="3852571"/>
                  </a:lnTo>
                  <a:lnTo>
                    <a:pt x="2665701" y="3837258"/>
                  </a:lnTo>
                  <a:lnTo>
                    <a:pt x="2708215" y="3820990"/>
                  </a:lnTo>
                  <a:lnTo>
                    <a:pt x="2750254" y="3803778"/>
                  </a:lnTo>
                  <a:lnTo>
                    <a:pt x="2791803" y="3785637"/>
                  </a:lnTo>
                  <a:lnTo>
                    <a:pt x="2832851" y="3766580"/>
                  </a:lnTo>
                  <a:lnTo>
                    <a:pt x="2873384" y="3746618"/>
                  </a:lnTo>
                  <a:lnTo>
                    <a:pt x="2913389" y="3725766"/>
                  </a:lnTo>
                  <a:lnTo>
                    <a:pt x="2952853" y="3704035"/>
                  </a:lnTo>
                  <a:lnTo>
                    <a:pt x="2991763" y="3681440"/>
                  </a:lnTo>
                  <a:lnTo>
                    <a:pt x="3030106" y="3657993"/>
                  </a:lnTo>
                  <a:lnTo>
                    <a:pt x="3067870" y="3633707"/>
                  </a:lnTo>
                  <a:lnTo>
                    <a:pt x="3105041" y="3608595"/>
                  </a:lnTo>
                  <a:lnTo>
                    <a:pt x="3141606" y="3582670"/>
                  </a:lnTo>
                  <a:lnTo>
                    <a:pt x="3177553" y="3555945"/>
                  </a:lnTo>
                  <a:lnTo>
                    <a:pt x="3212868" y="3528432"/>
                  </a:lnTo>
                  <a:lnTo>
                    <a:pt x="3247539" y="3500146"/>
                  </a:lnTo>
                  <a:lnTo>
                    <a:pt x="3281552" y="3471098"/>
                  </a:lnTo>
                  <a:lnTo>
                    <a:pt x="3314895" y="3441302"/>
                  </a:lnTo>
                  <a:lnTo>
                    <a:pt x="3347554" y="3410771"/>
                  </a:lnTo>
                  <a:lnTo>
                    <a:pt x="3379517" y="3379517"/>
                  </a:lnTo>
                  <a:lnTo>
                    <a:pt x="3410771" y="3347554"/>
                  </a:lnTo>
                  <a:lnTo>
                    <a:pt x="3441302" y="3314895"/>
                  </a:lnTo>
                  <a:lnTo>
                    <a:pt x="3471098" y="3281552"/>
                  </a:lnTo>
                  <a:lnTo>
                    <a:pt x="3500146" y="3247539"/>
                  </a:lnTo>
                  <a:lnTo>
                    <a:pt x="3528432" y="3212868"/>
                  </a:lnTo>
                  <a:lnTo>
                    <a:pt x="3555945" y="3177553"/>
                  </a:lnTo>
                  <a:lnTo>
                    <a:pt x="3582670" y="3141606"/>
                  </a:lnTo>
                  <a:lnTo>
                    <a:pt x="3608595" y="3105041"/>
                  </a:lnTo>
                  <a:lnTo>
                    <a:pt x="3633707" y="3067870"/>
                  </a:lnTo>
                  <a:lnTo>
                    <a:pt x="3657993" y="3030106"/>
                  </a:lnTo>
                  <a:lnTo>
                    <a:pt x="3681440" y="2991763"/>
                  </a:lnTo>
                  <a:lnTo>
                    <a:pt x="3704035" y="2952853"/>
                  </a:lnTo>
                  <a:lnTo>
                    <a:pt x="3725766" y="2913389"/>
                  </a:lnTo>
                  <a:lnTo>
                    <a:pt x="3746618" y="2873384"/>
                  </a:lnTo>
                  <a:lnTo>
                    <a:pt x="3766580" y="2832851"/>
                  </a:lnTo>
                  <a:lnTo>
                    <a:pt x="3785637" y="2791803"/>
                  </a:lnTo>
                  <a:lnTo>
                    <a:pt x="3803778" y="2750254"/>
                  </a:lnTo>
                  <a:lnTo>
                    <a:pt x="3820990" y="2708215"/>
                  </a:lnTo>
                  <a:lnTo>
                    <a:pt x="3837258" y="2665701"/>
                  </a:lnTo>
                  <a:lnTo>
                    <a:pt x="3852571" y="2622723"/>
                  </a:lnTo>
                  <a:lnTo>
                    <a:pt x="3866916" y="2579296"/>
                  </a:lnTo>
                  <a:lnTo>
                    <a:pt x="3880279" y="2535431"/>
                  </a:lnTo>
                  <a:lnTo>
                    <a:pt x="3892647" y="2491142"/>
                  </a:lnTo>
                  <a:lnTo>
                    <a:pt x="3904008" y="2446442"/>
                  </a:lnTo>
                  <a:lnTo>
                    <a:pt x="3914348" y="2401343"/>
                  </a:lnTo>
                  <a:lnTo>
                    <a:pt x="3923655" y="2355860"/>
                  </a:lnTo>
                  <a:lnTo>
                    <a:pt x="3931915" y="2310004"/>
                  </a:lnTo>
                  <a:lnTo>
                    <a:pt x="3939117" y="2263788"/>
                  </a:lnTo>
                  <a:lnTo>
                    <a:pt x="3945245" y="2217226"/>
                  </a:lnTo>
                  <a:lnTo>
                    <a:pt x="3950289" y="2170331"/>
                  </a:lnTo>
                  <a:lnTo>
                    <a:pt x="3954234" y="2123116"/>
                  </a:lnTo>
                  <a:lnTo>
                    <a:pt x="3957069" y="2075592"/>
                  </a:lnTo>
                  <a:lnTo>
                    <a:pt x="3958779" y="2027775"/>
                  </a:lnTo>
                  <a:lnTo>
                    <a:pt x="3959352" y="1979676"/>
                  </a:lnTo>
                  <a:lnTo>
                    <a:pt x="3958779" y="1931576"/>
                  </a:lnTo>
                  <a:lnTo>
                    <a:pt x="3957069" y="1883759"/>
                  </a:lnTo>
                  <a:lnTo>
                    <a:pt x="3954234" y="1836235"/>
                  </a:lnTo>
                  <a:lnTo>
                    <a:pt x="3950289" y="1789020"/>
                  </a:lnTo>
                  <a:lnTo>
                    <a:pt x="3945245" y="1742125"/>
                  </a:lnTo>
                  <a:lnTo>
                    <a:pt x="3939117" y="1695563"/>
                  </a:lnTo>
                  <a:lnTo>
                    <a:pt x="3931915" y="1649347"/>
                  </a:lnTo>
                  <a:lnTo>
                    <a:pt x="3923655" y="1603491"/>
                  </a:lnTo>
                  <a:lnTo>
                    <a:pt x="3914348" y="1558008"/>
                  </a:lnTo>
                  <a:lnTo>
                    <a:pt x="3904008" y="1512909"/>
                  </a:lnTo>
                  <a:lnTo>
                    <a:pt x="3892647" y="1468209"/>
                  </a:lnTo>
                  <a:lnTo>
                    <a:pt x="3880279" y="1423920"/>
                  </a:lnTo>
                  <a:lnTo>
                    <a:pt x="3866916" y="1380055"/>
                  </a:lnTo>
                  <a:lnTo>
                    <a:pt x="3852571" y="1336628"/>
                  </a:lnTo>
                  <a:lnTo>
                    <a:pt x="3837258" y="1293650"/>
                  </a:lnTo>
                  <a:lnTo>
                    <a:pt x="3820990" y="1251136"/>
                  </a:lnTo>
                  <a:lnTo>
                    <a:pt x="3803778" y="1209097"/>
                  </a:lnTo>
                  <a:lnTo>
                    <a:pt x="3785637" y="1167548"/>
                  </a:lnTo>
                  <a:lnTo>
                    <a:pt x="3766580" y="1126500"/>
                  </a:lnTo>
                  <a:lnTo>
                    <a:pt x="3746618" y="1085967"/>
                  </a:lnTo>
                  <a:lnTo>
                    <a:pt x="3725766" y="1045962"/>
                  </a:lnTo>
                  <a:lnTo>
                    <a:pt x="3704035" y="1006498"/>
                  </a:lnTo>
                  <a:lnTo>
                    <a:pt x="3681440" y="967588"/>
                  </a:lnTo>
                  <a:lnTo>
                    <a:pt x="3657993" y="929245"/>
                  </a:lnTo>
                  <a:lnTo>
                    <a:pt x="3633707" y="891481"/>
                  </a:lnTo>
                  <a:lnTo>
                    <a:pt x="3608595" y="854310"/>
                  </a:lnTo>
                  <a:lnTo>
                    <a:pt x="3582670" y="817745"/>
                  </a:lnTo>
                  <a:lnTo>
                    <a:pt x="3555945" y="781798"/>
                  </a:lnTo>
                  <a:lnTo>
                    <a:pt x="3528432" y="746483"/>
                  </a:lnTo>
                  <a:lnTo>
                    <a:pt x="3500146" y="711812"/>
                  </a:lnTo>
                  <a:lnTo>
                    <a:pt x="3471098" y="677799"/>
                  </a:lnTo>
                  <a:lnTo>
                    <a:pt x="3441302" y="644456"/>
                  </a:lnTo>
                  <a:lnTo>
                    <a:pt x="3410771" y="611797"/>
                  </a:lnTo>
                  <a:lnTo>
                    <a:pt x="3379517" y="579834"/>
                  </a:lnTo>
                  <a:lnTo>
                    <a:pt x="3347554" y="548580"/>
                  </a:lnTo>
                  <a:lnTo>
                    <a:pt x="3314895" y="518049"/>
                  </a:lnTo>
                  <a:lnTo>
                    <a:pt x="3281552" y="488253"/>
                  </a:lnTo>
                  <a:lnTo>
                    <a:pt x="3247539" y="459205"/>
                  </a:lnTo>
                  <a:lnTo>
                    <a:pt x="3212868" y="430919"/>
                  </a:lnTo>
                  <a:lnTo>
                    <a:pt x="3177553" y="403406"/>
                  </a:lnTo>
                  <a:lnTo>
                    <a:pt x="3141606" y="376681"/>
                  </a:lnTo>
                  <a:lnTo>
                    <a:pt x="3105041" y="350756"/>
                  </a:lnTo>
                  <a:lnTo>
                    <a:pt x="3067870" y="325644"/>
                  </a:lnTo>
                  <a:lnTo>
                    <a:pt x="3030106" y="301358"/>
                  </a:lnTo>
                  <a:lnTo>
                    <a:pt x="2991763" y="277911"/>
                  </a:lnTo>
                  <a:lnTo>
                    <a:pt x="2952853" y="255316"/>
                  </a:lnTo>
                  <a:lnTo>
                    <a:pt x="2913389" y="233585"/>
                  </a:lnTo>
                  <a:lnTo>
                    <a:pt x="2873384" y="212733"/>
                  </a:lnTo>
                  <a:lnTo>
                    <a:pt x="2832851" y="192771"/>
                  </a:lnTo>
                  <a:lnTo>
                    <a:pt x="2791803" y="173714"/>
                  </a:lnTo>
                  <a:lnTo>
                    <a:pt x="2750254" y="155573"/>
                  </a:lnTo>
                  <a:lnTo>
                    <a:pt x="2708215" y="138361"/>
                  </a:lnTo>
                  <a:lnTo>
                    <a:pt x="2665701" y="122093"/>
                  </a:lnTo>
                  <a:lnTo>
                    <a:pt x="2622723" y="106780"/>
                  </a:lnTo>
                  <a:lnTo>
                    <a:pt x="2579296" y="92435"/>
                  </a:lnTo>
                  <a:lnTo>
                    <a:pt x="2535431" y="79072"/>
                  </a:lnTo>
                  <a:lnTo>
                    <a:pt x="2491142" y="66704"/>
                  </a:lnTo>
                  <a:lnTo>
                    <a:pt x="2446442" y="55343"/>
                  </a:lnTo>
                  <a:lnTo>
                    <a:pt x="2401343" y="45003"/>
                  </a:lnTo>
                  <a:lnTo>
                    <a:pt x="2355860" y="35696"/>
                  </a:lnTo>
                  <a:lnTo>
                    <a:pt x="2310004" y="27436"/>
                  </a:lnTo>
                  <a:lnTo>
                    <a:pt x="2263788" y="20234"/>
                  </a:lnTo>
                  <a:lnTo>
                    <a:pt x="2217226" y="14106"/>
                  </a:lnTo>
                  <a:lnTo>
                    <a:pt x="2170331" y="9062"/>
                  </a:lnTo>
                  <a:lnTo>
                    <a:pt x="2123116" y="5117"/>
                  </a:lnTo>
                  <a:lnTo>
                    <a:pt x="2075592" y="2282"/>
                  </a:lnTo>
                  <a:lnTo>
                    <a:pt x="2027775" y="572"/>
                  </a:lnTo>
                  <a:lnTo>
                    <a:pt x="1979676" y="0"/>
                  </a:lnTo>
                  <a:close/>
                </a:path>
              </a:pathLst>
            </a:custGeom>
            <a:solidFill>
              <a:srgbClr val="DEEBF7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35965" y="3453129"/>
            <a:ext cx="2510155" cy="17335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latin typeface="Microsoft YaHei"/>
                <a:cs typeface="Microsoft YaHei"/>
              </a:rPr>
              <a:t>KIOSK</a:t>
            </a:r>
            <a:r>
              <a:rPr sz="1400" b="1" dirty="0">
                <a:latin typeface="Microsoft YaHei"/>
                <a:cs typeface="Microsoft YaHei"/>
              </a:rPr>
              <a:t>領餐流程</a:t>
            </a:r>
            <a:endParaRPr sz="1400">
              <a:latin typeface="Microsoft YaHei"/>
              <a:cs typeface="Microsoft YaHei"/>
            </a:endParaRPr>
          </a:p>
          <a:p>
            <a:pPr marL="12700" marR="5080">
              <a:lnSpc>
                <a:spcPct val="100000"/>
              </a:lnSpc>
            </a:pPr>
            <a:r>
              <a:rPr sz="1400" dirty="0">
                <a:latin typeface="Microsoft YaHei"/>
                <a:cs typeface="Microsoft YaHei"/>
              </a:rPr>
              <a:t>於K</a:t>
            </a:r>
            <a:r>
              <a:rPr sz="1400" spc="-10" dirty="0">
                <a:latin typeface="Microsoft YaHei"/>
                <a:cs typeface="Microsoft YaHei"/>
              </a:rPr>
              <a:t>I</a:t>
            </a:r>
            <a:r>
              <a:rPr sz="1400" spc="-5" dirty="0">
                <a:latin typeface="Microsoft YaHei"/>
                <a:cs typeface="Microsoft YaHei"/>
              </a:rPr>
              <a:t>O</a:t>
            </a:r>
            <a:r>
              <a:rPr sz="1400" dirty="0">
                <a:latin typeface="Microsoft YaHei"/>
                <a:cs typeface="Microsoft YaHei"/>
              </a:rPr>
              <a:t>S</a:t>
            </a:r>
            <a:r>
              <a:rPr sz="1400" spc="-5" dirty="0">
                <a:latin typeface="Microsoft YaHei"/>
                <a:cs typeface="Microsoft YaHei"/>
              </a:rPr>
              <a:t>K</a:t>
            </a:r>
            <a:r>
              <a:rPr sz="1400" dirty="0">
                <a:latin typeface="Microsoft YaHei"/>
                <a:cs typeface="Microsoft YaHei"/>
              </a:rPr>
              <a:t>操作領餐券流程→</a:t>
            </a:r>
            <a:r>
              <a:rPr sz="1400" spc="-15" dirty="0">
                <a:latin typeface="Microsoft YaHei"/>
                <a:cs typeface="Microsoft YaHei"/>
              </a:rPr>
              <a:t>靠卡 </a:t>
            </a:r>
            <a:r>
              <a:rPr sz="1400" dirty="0">
                <a:latin typeface="Microsoft YaHei"/>
                <a:cs typeface="Microsoft YaHei"/>
              </a:rPr>
              <a:t>感應</a:t>
            </a:r>
            <a:r>
              <a:rPr sz="1400" spc="-5" dirty="0">
                <a:latin typeface="Microsoft YaHei"/>
                <a:cs typeface="Microsoft YaHei"/>
              </a:rPr>
              <a:t>(</a:t>
            </a:r>
            <a:r>
              <a:rPr sz="1400" dirty="0">
                <a:latin typeface="Microsoft YaHei"/>
                <a:cs typeface="Microsoft YaHei"/>
              </a:rPr>
              <a:t>或手動輸入卡號</a:t>
            </a:r>
            <a:r>
              <a:rPr sz="1400" spc="-15" dirty="0">
                <a:latin typeface="Microsoft YaHei"/>
                <a:cs typeface="Microsoft YaHei"/>
              </a:rPr>
              <a:t>及</a:t>
            </a:r>
            <a:r>
              <a:rPr sz="1400" dirty="0">
                <a:latin typeface="Microsoft YaHei"/>
                <a:cs typeface="Microsoft YaHei"/>
              </a:rPr>
              <a:t>輸入學 號進行驗證)→</a:t>
            </a:r>
            <a:endParaRPr sz="1400">
              <a:latin typeface="Microsoft YaHei"/>
              <a:cs typeface="Microsoft YaHei"/>
            </a:endParaRPr>
          </a:p>
          <a:p>
            <a:pPr marL="12700" marR="76200">
              <a:lnSpc>
                <a:spcPct val="100000"/>
              </a:lnSpc>
            </a:pPr>
            <a:r>
              <a:rPr sz="1400" dirty="0">
                <a:latin typeface="Microsoft YaHei"/>
                <a:cs typeface="Microsoft YaHei"/>
              </a:rPr>
              <a:t>成功:</a:t>
            </a:r>
            <a:r>
              <a:rPr sz="1400" spc="-55" dirty="0">
                <a:latin typeface="Microsoft YaHei"/>
                <a:cs typeface="Microsoft YaHei"/>
              </a:rPr>
              <a:t> </a:t>
            </a:r>
            <a:r>
              <a:rPr sz="1400" dirty="0">
                <a:latin typeface="Microsoft YaHei"/>
                <a:cs typeface="Microsoft YaHei"/>
              </a:rPr>
              <a:t>跳出小白單→學生手持小 白單前往櫃檯折抵金額。</a:t>
            </a:r>
            <a:endParaRPr sz="1400">
              <a:latin typeface="Microsoft YaHei"/>
              <a:cs typeface="Microsoft YaHei"/>
            </a:endParaRPr>
          </a:p>
          <a:p>
            <a:pPr marL="12700" marR="76835">
              <a:lnSpc>
                <a:spcPct val="100000"/>
              </a:lnSpc>
            </a:pPr>
            <a:r>
              <a:rPr sz="1400" dirty="0">
                <a:latin typeface="Microsoft YaHei"/>
                <a:cs typeface="Microsoft YaHei"/>
              </a:rPr>
              <a:t>失敗:</a:t>
            </a:r>
            <a:r>
              <a:rPr sz="1400" spc="-60" dirty="0">
                <a:latin typeface="Microsoft YaHei"/>
                <a:cs typeface="Microsoft YaHei"/>
              </a:rPr>
              <a:t> </a:t>
            </a:r>
            <a:r>
              <a:rPr sz="1400" dirty="0">
                <a:latin typeface="Microsoft YaHei"/>
                <a:cs typeface="Microsoft YaHei"/>
              </a:rPr>
              <a:t>於螢幕顯示失敗訊息，並 顯示一卡通客服電話。</a:t>
            </a:r>
            <a:endParaRPr sz="1400">
              <a:latin typeface="Microsoft YaHei"/>
              <a:cs typeface="Microsoft YaHe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117975" y="403605"/>
            <a:ext cx="7590155" cy="18776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3A3838"/>
                </a:solidFill>
                <a:latin typeface="Microsoft YaHei"/>
                <a:cs typeface="Microsoft YaHei"/>
              </a:rPr>
              <a:t>彰化縣數位幸福餐券介</a:t>
            </a:r>
            <a:r>
              <a:rPr sz="3600" b="1" spc="5" dirty="0">
                <a:solidFill>
                  <a:srgbClr val="3A3838"/>
                </a:solidFill>
                <a:latin typeface="Microsoft YaHei"/>
                <a:cs typeface="Microsoft YaHei"/>
              </a:rPr>
              <a:t>紹</a:t>
            </a:r>
            <a:r>
              <a:rPr sz="3600" b="1" dirty="0">
                <a:solidFill>
                  <a:srgbClr val="3A3838"/>
                </a:solidFill>
                <a:latin typeface="Microsoft YaHei"/>
                <a:cs typeface="Microsoft YaHei"/>
              </a:rPr>
              <a:t>(2)</a:t>
            </a:r>
            <a:endParaRPr sz="3600">
              <a:latin typeface="Microsoft YaHei"/>
              <a:cs typeface="Microsoft YaHei"/>
            </a:endParaRPr>
          </a:p>
          <a:p>
            <a:pPr marL="5082540">
              <a:lnSpc>
                <a:spcPct val="100000"/>
              </a:lnSpc>
              <a:spcBef>
                <a:spcPts val="1860"/>
              </a:spcBef>
            </a:pPr>
            <a:r>
              <a:rPr sz="1400" b="1" spc="-5" dirty="0">
                <a:latin typeface="Microsoft YaHei"/>
                <a:cs typeface="Microsoft YaHei"/>
              </a:rPr>
              <a:t>POS</a:t>
            </a:r>
            <a:r>
              <a:rPr sz="1400" b="1" dirty="0">
                <a:latin typeface="Microsoft YaHei"/>
                <a:cs typeface="Microsoft YaHei"/>
              </a:rPr>
              <a:t>領餐流程</a:t>
            </a:r>
            <a:endParaRPr sz="1400">
              <a:latin typeface="Microsoft YaHei"/>
              <a:cs typeface="Microsoft YaHei"/>
            </a:endParaRPr>
          </a:p>
          <a:p>
            <a:pPr marL="5082540" marR="5080" algn="just">
              <a:lnSpc>
                <a:spcPct val="100000"/>
              </a:lnSpc>
            </a:pPr>
            <a:r>
              <a:rPr sz="1400" dirty="0">
                <a:latin typeface="Microsoft YaHei"/>
                <a:cs typeface="Microsoft YaHei"/>
              </a:rPr>
              <a:t>學生持卡至櫃檯，表達</a:t>
            </a:r>
            <a:r>
              <a:rPr sz="1400" spc="-15" dirty="0">
                <a:latin typeface="Microsoft YaHei"/>
                <a:cs typeface="Microsoft YaHei"/>
              </a:rPr>
              <a:t>要</a:t>
            </a:r>
            <a:r>
              <a:rPr sz="1400" dirty="0">
                <a:latin typeface="Microsoft YaHei"/>
                <a:cs typeface="Microsoft YaHei"/>
              </a:rPr>
              <a:t>使用幸 福餐券兌餐並提供已綁</a:t>
            </a:r>
            <a:r>
              <a:rPr sz="1400" spc="-15" dirty="0">
                <a:latin typeface="Microsoft YaHei"/>
                <a:cs typeface="Microsoft YaHei"/>
              </a:rPr>
              <a:t>定</a:t>
            </a:r>
            <a:r>
              <a:rPr sz="1400" dirty="0">
                <a:latin typeface="Microsoft YaHei"/>
                <a:cs typeface="Microsoft YaHei"/>
              </a:rPr>
              <a:t>之一卡 通票卡。</a:t>
            </a:r>
            <a:endParaRPr sz="1400">
              <a:latin typeface="Microsoft YaHei"/>
              <a:cs typeface="Microsoft YaHei"/>
            </a:endParaRPr>
          </a:p>
          <a:p>
            <a:pPr marL="508254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Microsoft YaHei"/>
                <a:cs typeface="Microsoft YaHei"/>
              </a:rPr>
              <a:t>超商店員靠卡感應後，</a:t>
            </a:r>
            <a:r>
              <a:rPr sz="1400" spc="-15" dirty="0">
                <a:latin typeface="Microsoft YaHei"/>
                <a:cs typeface="Microsoft YaHei"/>
              </a:rPr>
              <a:t>確</a:t>
            </a:r>
            <a:r>
              <a:rPr sz="1400" dirty="0">
                <a:latin typeface="Microsoft YaHei"/>
                <a:cs typeface="Microsoft YaHei"/>
              </a:rPr>
              <a:t>認當天</a:t>
            </a:r>
            <a:endParaRPr sz="1400">
              <a:latin typeface="Microsoft YaHei"/>
              <a:cs typeface="Microsoft YaHe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187942" y="2255266"/>
            <a:ext cx="2520315" cy="666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Microsoft YaHei"/>
                <a:cs typeface="Microsoft YaHei"/>
              </a:rPr>
              <a:t>可領餐即可折抵金額。</a:t>
            </a:r>
            <a:endParaRPr sz="1400">
              <a:latin typeface="Microsoft YaHei"/>
              <a:cs typeface="Microsoft YaHei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Microsoft YaHei"/>
                <a:cs typeface="Microsoft YaHei"/>
              </a:rPr>
              <a:t>失敗時直接秀出錯誤訊</a:t>
            </a:r>
            <a:r>
              <a:rPr sz="1400" spc="-15" dirty="0">
                <a:latin typeface="Microsoft YaHei"/>
                <a:cs typeface="Microsoft YaHei"/>
              </a:rPr>
              <a:t>息</a:t>
            </a:r>
            <a:r>
              <a:rPr sz="1400" dirty="0">
                <a:latin typeface="Microsoft YaHei"/>
                <a:cs typeface="Microsoft YaHei"/>
              </a:rPr>
              <a:t>於超商</a:t>
            </a:r>
            <a:endParaRPr sz="1400">
              <a:latin typeface="Microsoft YaHei"/>
              <a:cs typeface="Microsoft YaHei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Microsoft YaHei"/>
                <a:cs typeface="Microsoft YaHei"/>
              </a:rPr>
              <a:t>POS機台</a:t>
            </a:r>
            <a:endParaRPr sz="1400">
              <a:latin typeface="Microsoft YaHei"/>
              <a:cs typeface="Microsoft YaHe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049267" y="1409509"/>
            <a:ext cx="4979035" cy="2967990"/>
            <a:chOff x="4049267" y="1409509"/>
            <a:chExt cx="4979035" cy="2967990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75960" y="2919983"/>
              <a:ext cx="640079" cy="64160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79007" y="3736848"/>
              <a:ext cx="640079" cy="64008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44739" y="2919983"/>
              <a:ext cx="635507" cy="64160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56932" y="3736848"/>
              <a:ext cx="643127" cy="64008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49267" y="2919983"/>
              <a:ext cx="640079" cy="641603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8596883" y="1414272"/>
              <a:ext cx="426720" cy="379730"/>
            </a:xfrm>
            <a:custGeom>
              <a:avLst/>
              <a:gdLst/>
              <a:ahLst/>
              <a:cxnLst/>
              <a:rect l="l" t="t" r="r" b="b"/>
              <a:pathLst>
                <a:path w="426720" h="379730">
                  <a:moveTo>
                    <a:pt x="0" y="379729"/>
                  </a:moveTo>
                  <a:lnTo>
                    <a:pt x="426339" y="0"/>
                  </a:lnTo>
                </a:path>
              </a:pathLst>
            </a:custGeom>
            <a:ln w="9525">
              <a:solidFill>
                <a:srgbClr val="A4A4A4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3768597" y="2312619"/>
            <a:ext cx="120078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Microsoft YaHei"/>
                <a:cs typeface="Microsoft YaHei"/>
              </a:rPr>
              <a:t>KIOS</a:t>
            </a:r>
            <a:r>
              <a:rPr sz="1800" b="1" spc="-10" dirty="0">
                <a:latin typeface="Microsoft YaHei"/>
                <a:cs typeface="Microsoft YaHei"/>
              </a:rPr>
              <a:t>K</a:t>
            </a:r>
            <a:r>
              <a:rPr sz="1800" b="1" spc="-5" dirty="0">
                <a:latin typeface="Microsoft YaHei"/>
                <a:cs typeface="Microsoft YaHei"/>
              </a:rPr>
              <a:t>領餐</a:t>
            </a:r>
            <a:endParaRPr sz="1800">
              <a:latin typeface="Microsoft YaHei"/>
              <a:cs typeface="Microsoft YaHe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641340" y="2179065"/>
            <a:ext cx="9398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Microsoft YaHei"/>
                <a:cs typeface="Microsoft YaHei"/>
              </a:rPr>
              <a:t>兩種方式 皆可領餐</a:t>
            </a:r>
            <a:endParaRPr sz="1800">
              <a:latin typeface="Microsoft YaHei"/>
              <a:cs typeface="Microsoft YaHe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279005" y="2312619"/>
            <a:ext cx="95821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Microsoft YaHei"/>
                <a:cs typeface="Microsoft YaHei"/>
              </a:rPr>
              <a:t>P</a:t>
            </a:r>
            <a:r>
              <a:rPr sz="1800" b="1" dirty="0">
                <a:latin typeface="Microsoft YaHei"/>
                <a:cs typeface="Microsoft YaHei"/>
              </a:rPr>
              <a:t>O</a:t>
            </a:r>
            <a:r>
              <a:rPr sz="1800" b="1" spc="-5" dirty="0">
                <a:latin typeface="Microsoft YaHei"/>
                <a:cs typeface="Microsoft YaHei"/>
              </a:rPr>
              <a:t>S領餐</a:t>
            </a:r>
            <a:endParaRPr sz="1800">
              <a:latin typeface="Microsoft YaHei"/>
              <a:cs typeface="Microsoft YaHe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3511296" y="5841491"/>
            <a:ext cx="633730" cy="741680"/>
            <a:chOff x="3511296" y="5841491"/>
            <a:chExt cx="633730" cy="741680"/>
          </a:xfrm>
        </p:grpSpPr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11296" y="5841491"/>
              <a:ext cx="454913" cy="40156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724656" y="5841491"/>
              <a:ext cx="419849" cy="40156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511296" y="6181343"/>
              <a:ext cx="454913" cy="40156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24656" y="6181343"/>
              <a:ext cx="419849" cy="401561"/>
            </a:xfrm>
            <a:prstGeom prst="rect">
              <a:avLst/>
            </a:prstGeom>
          </p:spPr>
        </p:pic>
      </p:grpSp>
      <p:grpSp>
        <p:nvGrpSpPr>
          <p:cNvPr id="26" name="object 26"/>
          <p:cNvGrpSpPr/>
          <p:nvPr/>
        </p:nvGrpSpPr>
        <p:grpSpPr>
          <a:xfrm>
            <a:off x="4959096" y="5841491"/>
            <a:ext cx="633730" cy="741680"/>
            <a:chOff x="4959096" y="5841491"/>
            <a:chExt cx="633730" cy="741680"/>
          </a:xfrm>
        </p:grpSpPr>
        <p:pic>
          <p:nvPicPr>
            <p:cNvPr id="27" name="object 2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959096" y="5841491"/>
              <a:ext cx="454913" cy="401561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172456" y="5841491"/>
              <a:ext cx="419849" cy="40156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959096" y="6181343"/>
              <a:ext cx="454913" cy="40156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172456" y="6181343"/>
              <a:ext cx="419849" cy="401561"/>
            </a:xfrm>
            <a:prstGeom prst="rect">
              <a:avLst/>
            </a:prstGeom>
          </p:spPr>
        </p:pic>
      </p:grpSp>
      <p:grpSp>
        <p:nvGrpSpPr>
          <p:cNvPr id="31" name="object 31"/>
          <p:cNvGrpSpPr/>
          <p:nvPr/>
        </p:nvGrpSpPr>
        <p:grpSpPr>
          <a:xfrm>
            <a:off x="6582156" y="5841491"/>
            <a:ext cx="633730" cy="741680"/>
            <a:chOff x="6582156" y="5841491"/>
            <a:chExt cx="633730" cy="741680"/>
          </a:xfrm>
        </p:grpSpPr>
        <p:pic>
          <p:nvPicPr>
            <p:cNvPr id="32" name="object 3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582156" y="5841491"/>
              <a:ext cx="454914" cy="401561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795516" y="5841491"/>
              <a:ext cx="419849" cy="401561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582156" y="6181343"/>
              <a:ext cx="454914" cy="401561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795516" y="6181343"/>
              <a:ext cx="419849" cy="401561"/>
            </a:xfrm>
            <a:prstGeom prst="rect">
              <a:avLst/>
            </a:prstGeom>
          </p:spPr>
        </p:pic>
      </p:grpSp>
      <p:grpSp>
        <p:nvGrpSpPr>
          <p:cNvPr id="36" name="object 36"/>
          <p:cNvGrpSpPr/>
          <p:nvPr/>
        </p:nvGrpSpPr>
        <p:grpSpPr>
          <a:xfrm>
            <a:off x="8366759" y="5841491"/>
            <a:ext cx="633730" cy="741680"/>
            <a:chOff x="8366759" y="5841491"/>
            <a:chExt cx="633730" cy="741680"/>
          </a:xfrm>
        </p:grpSpPr>
        <p:pic>
          <p:nvPicPr>
            <p:cNvPr id="37" name="object 3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366759" y="5841491"/>
              <a:ext cx="454914" cy="401561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580119" y="5841491"/>
              <a:ext cx="419849" cy="401561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366759" y="6181343"/>
              <a:ext cx="454914" cy="401561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580119" y="6181343"/>
              <a:ext cx="419849" cy="401561"/>
            </a:xfrm>
            <a:prstGeom prst="rect">
              <a:avLst/>
            </a:prstGeom>
          </p:spPr>
        </p:pic>
      </p:grpSp>
      <p:grpSp>
        <p:nvGrpSpPr>
          <p:cNvPr id="41" name="object 41"/>
          <p:cNvGrpSpPr/>
          <p:nvPr/>
        </p:nvGrpSpPr>
        <p:grpSpPr>
          <a:xfrm>
            <a:off x="10152888" y="5841491"/>
            <a:ext cx="633730" cy="741680"/>
            <a:chOff x="10152888" y="5841491"/>
            <a:chExt cx="633730" cy="741680"/>
          </a:xfrm>
        </p:grpSpPr>
        <p:pic>
          <p:nvPicPr>
            <p:cNvPr id="42" name="object 4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0152888" y="5841491"/>
              <a:ext cx="454914" cy="401561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0366248" y="5841491"/>
              <a:ext cx="419849" cy="401561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0152888" y="6181343"/>
              <a:ext cx="454914" cy="401561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0366248" y="6181343"/>
              <a:ext cx="419849" cy="401561"/>
            </a:xfrm>
            <a:prstGeom prst="rect">
              <a:avLst/>
            </a:prstGeom>
          </p:spPr>
        </p:pic>
      </p:grpSp>
      <p:graphicFrame>
        <p:nvGraphicFramePr>
          <p:cNvPr id="46" name="object 46"/>
          <p:cNvGraphicFramePr>
            <a:graphicFrameLocks noGrp="1"/>
          </p:cNvGraphicFramePr>
          <p:nvPr/>
        </p:nvGraphicFramePr>
        <p:xfrm>
          <a:off x="1332357" y="5491607"/>
          <a:ext cx="10020298" cy="99398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992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1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03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56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17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167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184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EC7C30"/>
                    </a:solidFill>
                  </a:tcPr>
                </a:tc>
                <a:tc>
                  <a:txBody>
                    <a:bodyPr/>
                    <a:lstStyle/>
                    <a:p>
                      <a:pPr marL="38608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7-11</a:t>
                      </a:r>
                      <a:endParaRPr sz="1400">
                        <a:latin typeface="Microsoft JhengHei"/>
                        <a:cs typeface="Microsoft JhengHei"/>
                      </a:endParaRPr>
                    </a:p>
                  </a:txBody>
                  <a:tcPr marL="0" marR="0" marT="57150" marB="0">
                    <a:solidFill>
                      <a:srgbClr val="EC7C30"/>
                    </a:solidFill>
                  </a:tcPr>
                </a:tc>
                <a:tc>
                  <a:txBody>
                    <a:bodyPr/>
                    <a:lstStyle/>
                    <a:p>
                      <a:pPr marL="54419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全家</a:t>
                      </a:r>
                      <a:endParaRPr sz="1400">
                        <a:latin typeface="Microsoft JhengHei"/>
                        <a:cs typeface="Microsoft JhengHei"/>
                      </a:endParaRPr>
                    </a:p>
                  </a:txBody>
                  <a:tcPr marL="0" marR="0" marT="57150" marB="0">
                    <a:solidFill>
                      <a:srgbClr val="EC7C30"/>
                    </a:solidFill>
                  </a:tcPr>
                </a:tc>
                <a:tc>
                  <a:txBody>
                    <a:bodyPr/>
                    <a:lstStyle/>
                    <a:p>
                      <a:pPr marR="64135" algn="ct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萊爾富</a:t>
                      </a:r>
                      <a:endParaRPr sz="1400">
                        <a:latin typeface="Microsoft JhengHei"/>
                        <a:cs typeface="Microsoft JhengHei"/>
                      </a:endParaRPr>
                    </a:p>
                  </a:txBody>
                  <a:tcPr marL="0" marR="0" marT="57150" marB="0">
                    <a:solidFill>
                      <a:srgbClr val="EC7C3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OK</a:t>
                      </a:r>
                      <a:endParaRPr sz="1400">
                        <a:latin typeface="Microsoft JhengHei"/>
                        <a:cs typeface="Microsoft JhengHei"/>
                      </a:endParaRPr>
                    </a:p>
                  </a:txBody>
                  <a:tcPr marL="0" marR="0" marT="57150" marB="0">
                    <a:solidFill>
                      <a:srgbClr val="EC7C30"/>
                    </a:solidFill>
                  </a:tcPr>
                </a:tc>
                <a:tc>
                  <a:txBody>
                    <a:bodyPr/>
                    <a:lstStyle/>
                    <a:p>
                      <a:pPr marL="74739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楓康</a:t>
                      </a:r>
                      <a:endParaRPr sz="1400">
                        <a:latin typeface="Microsoft JhengHei"/>
                        <a:cs typeface="Microsoft JhengHei"/>
                      </a:endParaRPr>
                    </a:p>
                  </a:txBody>
                  <a:tcPr marL="0" marR="0" marT="57150" marB="0">
                    <a:solidFill>
                      <a:srgbClr val="EC7C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453">
                <a:tc>
                  <a:txBody>
                    <a:bodyPr/>
                    <a:lstStyle/>
                    <a:p>
                      <a:pPr marL="260985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400" dirty="0">
                          <a:latin typeface="Microsoft JhengHei"/>
                          <a:cs typeface="Microsoft JhengHei"/>
                        </a:rPr>
                        <a:t>國小可兌領金額</a:t>
                      </a:r>
                      <a:endParaRPr sz="1400">
                        <a:latin typeface="Microsoft JhengHei"/>
                        <a:cs typeface="Microsoft JhengHei"/>
                      </a:endParaRPr>
                    </a:p>
                  </a:txBody>
                  <a:tcPr marL="0" marR="0" marT="86995" marB="0">
                    <a:lnL w="6350">
                      <a:solidFill>
                        <a:srgbClr val="EC7C30"/>
                      </a:solidFill>
                      <a:prstDash val="solid"/>
                    </a:lnL>
                    <a:lnB w="6350">
                      <a:solidFill>
                        <a:srgbClr val="EC7C3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9255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400" b="1" dirty="0">
                          <a:latin typeface="Microsoft JhengHei"/>
                          <a:cs typeface="Microsoft JhengHei"/>
                        </a:rPr>
                        <a:t>63元</a:t>
                      </a:r>
                      <a:endParaRPr sz="1400">
                        <a:latin typeface="Microsoft JhengHei"/>
                        <a:cs typeface="Microsoft JhengHei"/>
                      </a:endParaRPr>
                    </a:p>
                  </a:txBody>
                  <a:tcPr marL="0" marR="0" marT="86995" marB="0">
                    <a:lnB w="6350">
                      <a:solidFill>
                        <a:srgbClr val="EC7C3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26415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400" b="1" dirty="0">
                          <a:latin typeface="Microsoft JhengHei"/>
                          <a:cs typeface="Microsoft JhengHei"/>
                        </a:rPr>
                        <a:t>63元</a:t>
                      </a:r>
                      <a:endParaRPr sz="1400">
                        <a:latin typeface="Microsoft JhengHei"/>
                        <a:cs typeface="Microsoft JhengHei"/>
                      </a:endParaRPr>
                    </a:p>
                  </a:txBody>
                  <a:tcPr marL="0" marR="0" marT="86995" marB="0">
                    <a:lnB w="6350">
                      <a:solidFill>
                        <a:srgbClr val="EC7C3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4135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400" b="1" dirty="0">
                          <a:latin typeface="Microsoft JhengHei"/>
                          <a:cs typeface="Microsoft JhengHei"/>
                        </a:rPr>
                        <a:t>62元</a:t>
                      </a:r>
                      <a:endParaRPr sz="1400">
                        <a:latin typeface="Microsoft JhengHei"/>
                        <a:cs typeface="Microsoft JhengHei"/>
                      </a:endParaRPr>
                    </a:p>
                  </a:txBody>
                  <a:tcPr marL="0" marR="0" marT="86995" marB="0">
                    <a:lnB w="6350">
                      <a:solidFill>
                        <a:srgbClr val="EC7C3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400" b="1" dirty="0">
                          <a:latin typeface="Microsoft JhengHei"/>
                          <a:cs typeface="Microsoft JhengHei"/>
                        </a:rPr>
                        <a:t>66元</a:t>
                      </a:r>
                      <a:endParaRPr sz="1400">
                        <a:latin typeface="Microsoft JhengHei"/>
                        <a:cs typeface="Microsoft JhengHei"/>
                      </a:endParaRPr>
                    </a:p>
                  </a:txBody>
                  <a:tcPr marL="0" marR="0" marT="86995" marB="0">
                    <a:lnB w="6350">
                      <a:solidFill>
                        <a:srgbClr val="EC7C3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9615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400" b="1" dirty="0">
                          <a:latin typeface="Microsoft JhengHei"/>
                          <a:cs typeface="Microsoft JhengHei"/>
                        </a:rPr>
                        <a:t>65元</a:t>
                      </a:r>
                      <a:endParaRPr sz="1400">
                        <a:latin typeface="Microsoft JhengHei"/>
                        <a:cs typeface="Microsoft JhengHei"/>
                      </a:endParaRPr>
                    </a:p>
                  </a:txBody>
                  <a:tcPr marL="0" marR="0" marT="86995" marB="0">
                    <a:lnR w="6350">
                      <a:solidFill>
                        <a:srgbClr val="EC7C30"/>
                      </a:solidFill>
                      <a:prstDash val="solid"/>
                    </a:lnR>
                    <a:lnB w="6350">
                      <a:solidFill>
                        <a:srgbClr val="EC7C3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5135">
                <a:tc>
                  <a:txBody>
                    <a:bodyPr/>
                    <a:lstStyle/>
                    <a:p>
                      <a:pPr marL="26098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400" dirty="0">
                          <a:latin typeface="Microsoft JhengHei"/>
                          <a:cs typeface="Microsoft JhengHei"/>
                        </a:rPr>
                        <a:t>國中可兌領金額</a:t>
                      </a:r>
                      <a:endParaRPr sz="1400">
                        <a:latin typeface="Microsoft JhengHei"/>
                        <a:cs typeface="Microsoft JhengHei"/>
                      </a:endParaRPr>
                    </a:p>
                  </a:txBody>
                  <a:tcPr marL="0" marR="0" marT="46355" marB="0">
                    <a:lnL w="6350">
                      <a:solidFill>
                        <a:srgbClr val="EC7C30"/>
                      </a:solidFill>
                      <a:prstDash val="solid"/>
                    </a:lnL>
                    <a:lnT w="6350">
                      <a:solidFill>
                        <a:srgbClr val="EC7C30"/>
                      </a:solidFill>
                      <a:prstDash val="solid"/>
                    </a:lnT>
                    <a:lnB w="6350">
                      <a:solidFill>
                        <a:srgbClr val="EC7C3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925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400" b="1" dirty="0">
                          <a:latin typeface="Microsoft JhengHei"/>
                          <a:cs typeface="Microsoft JhengHei"/>
                        </a:rPr>
                        <a:t>68元</a:t>
                      </a:r>
                      <a:endParaRPr sz="1400">
                        <a:latin typeface="Microsoft JhengHei"/>
                        <a:cs typeface="Microsoft JhengHei"/>
                      </a:endParaRPr>
                    </a:p>
                  </a:txBody>
                  <a:tcPr marL="0" marR="0" marT="46355" marB="0">
                    <a:lnT w="6350">
                      <a:solidFill>
                        <a:srgbClr val="EC7C30"/>
                      </a:solidFill>
                      <a:prstDash val="solid"/>
                    </a:lnT>
                    <a:lnB w="6350">
                      <a:solidFill>
                        <a:srgbClr val="EC7C3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2641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400" b="1" dirty="0">
                          <a:latin typeface="Microsoft JhengHei"/>
                          <a:cs typeface="Microsoft JhengHei"/>
                        </a:rPr>
                        <a:t>68元</a:t>
                      </a:r>
                      <a:endParaRPr sz="1400">
                        <a:latin typeface="Microsoft JhengHei"/>
                        <a:cs typeface="Microsoft JhengHei"/>
                      </a:endParaRPr>
                    </a:p>
                  </a:txBody>
                  <a:tcPr marL="0" marR="0" marT="46355" marB="0">
                    <a:lnT w="6350">
                      <a:solidFill>
                        <a:srgbClr val="EC7C30"/>
                      </a:solidFill>
                      <a:prstDash val="solid"/>
                    </a:lnT>
                    <a:lnB w="6350">
                      <a:solidFill>
                        <a:srgbClr val="EC7C3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4135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400" b="1" dirty="0">
                          <a:latin typeface="Microsoft JhengHei"/>
                          <a:cs typeface="Microsoft JhengHei"/>
                        </a:rPr>
                        <a:t>68元</a:t>
                      </a:r>
                      <a:endParaRPr sz="1400">
                        <a:latin typeface="Microsoft JhengHei"/>
                        <a:cs typeface="Microsoft JhengHei"/>
                      </a:endParaRPr>
                    </a:p>
                  </a:txBody>
                  <a:tcPr marL="0" marR="0" marT="46355" marB="0">
                    <a:lnT w="6350">
                      <a:solidFill>
                        <a:srgbClr val="EC7C30"/>
                      </a:solidFill>
                      <a:prstDash val="solid"/>
                    </a:lnT>
                    <a:lnB w="6350">
                      <a:solidFill>
                        <a:srgbClr val="EC7C3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400" b="1" dirty="0">
                          <a:latin typeface="Microsoft JhengHei"/>
                          <a:cs typeface="Microsoft JhengHei"/>
                        </a:rPr>
                        <a:t>72元</a:t>
                      </a:r>
                      <a:endParaRPr sz="1400">
                        <a:latin typeface="Microsoft JhengHei"/>
                        <a:cs typeface="Microsoft JhengHei"/>
                      </a:endParaRPr>
                    </a:p>
                  </a:txBody>
                  <a:tcPr marL="0" marR="0" marT="46355" marB="0">
                    <a:lnT w="6350">
                      <a:solidFill>
                        <a:srgbClr val="EC7C30"/>
                      </a:solidFill>
                      <a:prstDash val="solid"/>
                    </a:lnT>
                    <a:lnB w="6350">
                      <a:solidFill>
                        <a:srgbClr val="EC7C3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961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400" b="1" dirty="0">
                          <a:latin typeface="Microsoft JhengHei"/>
                          <a:cs typeface="Microsoft JhengHei"/>
                        </a:rPr>
                        <a:t>70元</a:t>
                      </a:r>
                      <a:endParaRPr sz="1400">
                        <a:latin typeface="Microsoft JhengHei"/>
                        <a:cs typeface="Microsoft JhengHei"/>
                      </a:endParaRPr>
                    </a:p>
                  </a:txBody>
                  <a:tcPr marL="0" marR="0" marT="46355" marB="0">
                    <a:lnR w="6350">
                      <a:solidFill>
                        <a:srgbClr val="EC7C30"/>
                      </a:solidFill>
                      <a:prstDash val="solid"/>
                    </a:lnR>
                    <a:lnT w="6350">
                      <a:solidFill>
                        <a:srgbClr val="EC7C30"/>
                      </a:solidFill>
                      <a:prstDash val="solid"/>
                    </a:lnT>
                    <a:lnB w="6350">
                      <a:solidFill>
                        <a:srgbClr val="EC7C3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7" name="object 47"/>
          <p:cNvSpPr/>
          <p:nvPr/>
        </p:nvSpPr>
        <p:spPr>
          <a:xfrm>
            <a:off x="1967483" y="2836164"/>
            <a:ext cx="949325" cy="531495"/>
          </a:xfrm>
          <a:custGeom>
            <a:avLst/>
            <a:gdLst/>
            <a:ahLst/>
            <a:cxnLst/>
            <a:rect l="l" t="t" r="r" b="b"/>
            <a:pathLst>
              <a:path w="949325" h="531495">
                <a:moveTo>
                  <a:pt x="949198" y="0"/>
                </a:moveTo>
                <a:lnTo>
                  <a:pt x="0" y="531240"/>
                </a:lnTo>
              </a:path>
            </a:pathLst>
          </a:custGeom>
          <a:ln w="9525">
            <a:solidFill>
              <a:srgbClr val="A4A4A4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/>
              <a:t>本簡報內容為一卡通票證版權所有，未經授權不得對外公佈或向第三方揭示，如經發現本公司保留法律追訴權利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893934" y="23876"/>
            <a:ext cx="22193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Photo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Anh</a:t>
            </a:r>
            <a:r>
              <a:rPr sz="1200" b="1" u="sng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 Nguyen</a:t>
            </a:r>
            <a:r>
              <a:rPr sz="1200" b="1" spc="10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on </a:t>
            </a:r>
            <a:r>
              <a:rPr sz="1200" b="1" u="sng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4"/>
              </a:rPr>
              <a:t>Unsplash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5170932"/>
            <a:ext cx="12193905" cy="1687195"/>
            <a:chOff x="0" y="5170932"/>
            <a:chExt cx="12193905" cy="1687195"/>
          </a:xfrm>
        </p:grpSpPr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78607" y="5170932"/>
              <a:ext cx="1848612" cy="52578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5843015"/>
              <a:ext cx="1252727" cy="101498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6595872"/>
              <a:ext cx="12193905" cy="262255"/>
            </a:xfrm>
            <a:custGeom>
              <a:avLst/>
              <a:gdLst/>
              <a:ahLst/>
              <a:cxnLst/>
              <a:rect l="l" t="t" r="r" b="b"/>
              <a:pathLst>
                <a:path w="12193905" h="262254">
                  <a:moveTo>
                    <a:pt x="12193524" y="0"/>
                  </a:moveTo>
                  <a:lnTo>
                    <a:pt x="0" y="0"/>
                  </a:lnTo>
                  <a:lnTo>
                    <a:pt x="0" y="262127"/>
                  </a:lnTo>
                  <a:lnTo>
                    <a:pt x="12193524" y="262127"/>
                  </a:lnTo>
                  <a:lnTo>
                    <a:pt x="12193524" y="0"/>
                  </a:lnTo>
                  <a:close/>
                </a:path>
              </a:pathLst>
            </a:custGeom>
            <a:solidFill>
              <a:srgbClr val="2825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204366" y="1655165"/>
            <a:ext cx="4597400" cy="2106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74065" marR="5080" indent="-762000">
              <a:lnSpc>
                <a:spcPct val="113799"/>
              </a:lnSpc>
              <a:spcBef>
                <a:spcPts val="100"/>
              </a:spcBef>
            </a:pPr>
            <a:r>
              <a:rPr sz="6000" dirty="0"/>
              <a:t>數位幸福餐劵 領餐流程</a:t>
            </a:r>
            <a:endParaRPr sz="6000"/>
          </a:p>
        </p:txBody>
      </p:sp>
      <p:sp>
        <p:nvSpPr>
          <p:cNvPr id="9" name="object 9"/>
          <p:cNvSpPr txBox="1"/>
          <p:nvPr/>
        </p:nvSpPr>
        <p:spPr>
          <a:xfrm>
            <a:off x="4138574" y="6647267"/>
            <a:ext cx="1943100" cy="15240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5"/>
              </a:spcBef>
            </a:pPr>
            <a:r>
              <a:rPr sz="900" b="1" dirty="0">
                <a:solidFill>
                  <a:srgbClr val="FFFFFF"/>
                </a:solidFill>
                <a:latin typeface="Microsoft JhengHei"/>
                <a:cs typeface="Microsoft JhengHei"/>
              </a:rPr>
              <a:t>示，如經發現本公司保留法律追訴權利</a:t>
            </a:r>
            <a:endParaRPr sz="900">
              <a:latin typeface="Microsoft JhengHei"/>
              <a:cs typeface="Microsoft JhengHe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95474" y="6647267"/>
            <a:ext cx="1943100" cy="15240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5"/>
              </a:spcBef>
            </a:pPr>
            <a:r>
              <a:rPr sz="900" b="1" dirty="0">
                <a:solidFill>
                  <a:srgbClr val="FFFFFF"/>
                </a:solidFill>
                <a:latin typeface="Microsoft JhengHei"/>
                <a:cs typeface="Microsoft JhengHei"/>
              </a:rPr>
              <a:t>，未經授權不得對外公佈或向第三方揭</a:t>
            </a:r>
            <a:endParaRPr sz="900">
              <a:latin typeface="Microsoft JhengHei"/>
              <a:cs typeface="Microsoft JhengHe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95274" y="6647267"/>
            <a:ext cx="1600200" cy="15240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5"/>
              </a:spcBef>
            </a:pPr>
            <a:r>
              <a:rPr sz="900" b="1" dirty="0">
                <a:solidFill>
                  <a:srgbClr val="FFFFFF"/>
                </a:solidFill>
                <a:latin typeface="Microsoft JhengHei"/>
                <a:cs typeface="Microsoft JhengHei"/>
              </a:rPr>
              <a:t>簡報內容為一卡通票證版權所有</a:t>
            </a:r>
            <a:endParaRPr sz="900">
              <a:latin typeface="Microsoft JhengHei"/>
              <a:cs typeface="Microsoft JhengHe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80974" y="6647267"/>
            <a:ext cx="114300" cy="15240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5"/>
              </a:spcBef>
            </a:pPr>
            <a:r>
              <a:rPr sz="900" b="1" dirty="0">
                <a:solidFill>
                  <a:srgbClr val="FFFFFF"/>
                </a:solidFill>
                <a:latin typeface="Microsoft JhengHei"/>
                <a:cs typeface="Microsoft JhengHei"/>
              </a:rPr>
              <a:t>本</a:t>
            </a:r>
            <a:endParaRPr sz="900">
              <a:latin typeface="Microsoft JhengHei"/>
              <a:cs typeface="Microsoft JhengHe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/>
              <a:t>本簡報內容為一卡通票證版權所有，未經授權不得對外公佈或向第三方揭示，如經發現本公司保留法律追訴權利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3905" cy="6858000"/>
            <a:chOff x="0" y="0"/>
            <a:chExt cx="12193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46080" y="228600"/>
              <a:ext cx="1284731" cy="3657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5843015"/>
              <a:ext cx="1252727" cy="101498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6595871"/>
              <a:ext cx="12193905" cy="262255"/>
            </a:xfrm>
            <a:custGeom>
              <a:avLst/>
              <a:gdLst/>
              <a:ahLst/>
              <a:cxnLst/>
              <a:rect l="l" t="t" r="r" b="b"/>
              <a:pathLst>
                <a:path w="12193905" h="262254">
                  <a:moveTo>
                    <a:pt x="12193524" y="0"/>
                  </a:moveTo>
                  <a:lnTo>
                    <a:pt x="0" y="0"/>
                  </a:lnTo>
                  <a:lnTo>
                    <a:pt x="0" y="262127"/>
                  </a:lnTo>
                  <a:lnTo>
                    <a:pt x="12193524" y="262127"/>
                  </a:lnTo>
                  <a:lnTo>
                    <a:pt x="12193524" y="0"/>
                  </a:lnTo>
                  <a:close/>
                </a:path>
              </a:pathLst>
            </a:custGeom>
            <a:solidFill>
              <a:srgbClr val="2825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0" y="0"/>
            <a:ext cx="12192000" cy="6596380"/>
          </a:xfrm>
          <a:custGeom>
            <a:avLst/>
            <a:gdLst/>
            <a:ahLst/>
            <a:cxnLst/>
            <a:rect l="l" t="t" r="r" b="b"/>
            <a:pathLst>
              <a:path w="12192000" h="6596380">
                <a:moveTo>
                  <a:pt x="0" y="6595872"/>
                </a:moveTo>
                <a:lnTo>
                  <a:pt x="12192000" y="6595872"/>
                </a:lnTo>
                <a:lnTo>
                  <a:pt x="12192000" y="0"/>
                </a:lnTo>
                <a:lnTo>
                  <a:pt x="0" y="0"/>
                </a:lnTo>
                <a:lnTo>
                  <a:pt x="0" y="6595872"/>
                </a:lnTo>
                <a:close/>
              </a:path>
            </a:pathLst>
          </a:custGeom>
          <a:solidFill>
            <a:srgbClr val="FFFFFF">
              <a:alpha val="6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0" y="226361"/>
            <a:ext cx="3925570" cy="1400810"/>
            <a:chOff x="0" y="226361"/>
            <a:chExt cx="3925570" cy="1400810"/>
          </a:xfrm>
        </p:grpSpPr>
        <p:sp>
          <p:nvSpPr>
            <p:cNvPr id="9" name="object 9"/>
            <p:cNvSpPr/>
            <p:nvPr/>
          </p:nvSpPr>
          <p:spPr>
            <a:xfrm>
              <a:off x="0" y="226361"/>
              <a:ext cx="737870" cy="802640"/>
            </a:xfrm>
            <a:custGeom>
              <a:avLst/>
              <a:gdLst/>
              <a:ahLst/>
              <a:cxnLst/>
              <a:rect l="l" t="t" r="r" b="b"/>
              <a:pathLst>
                <a:path w="737870" h="802640">
                  <a:moveTo>
                    <a:pt x="201103" y="440771"/>
                  </a:moveTo>
                  <a:lnTo>
                    <a:pt x="405863" y="440771"/>
                  </a:lnTo>
                  <a:lnTo>
                    <a:pt x="391913" y="441999"/>
                  </a:lnTo>
                  <a:lnTo>
                    <a:pt x="378549" y="445878"/>
                  </a:lnTo>
                  <a:lnTo>
                    <a:pt x="366356" y="452704"/>
                  </a:lnTo>
                  <a:lnTo>
                    <a:pt x="355918" y="462770"/>
                  </a:lnTo>
                  <a:lnTo>
                    <a:pt x="81222" y="773901"/>
                  </a:lnTo>
                  <a:lnTo>
                    <a:pt x="53860" y="795163"/>
                  </a:lnTo>
                  <a:lnTo>
                    <a:pt x="21522" y="802578"/>
                  </a:lnTo>
                  <a:lnTo>
                    <a:pt x="0" y="798565"/>
                  </a:lnTo>
                  <a:lnTo>
                    <a:pt x="0" y="620968"/>
                  </a:lnTo>
                  <a:lnTo>
                    <a:pt x="201103" y="440771"/>
                  </a:lnTo>
                  <a:close/>
                </a:path>
                <a:path w="737870" h="802640">
                  <a:moveTo>
                    <a:pt x="713345" y="166565"/>
                  </a:moveTo>
                  <a:lnTo>
                    <a:pt x="722515" y="168333"/>
                  </a:lnTo>
                  <a:lnTo>
                    <a:pt x="730514" y="173637"/>
                  </a:lnTo>
                  <a:lnTo>
                    <a:pt x="735781" y="181690"/>
                  </a:lnTo>
                  <a:lnTo>
                    <a:pt x="737537" y="190922"/>
                  </a:lnTo>
                  <a:lnTo>
                    <a:pt x="735781" y="200154"/>
                  </a:lnTo>
                  <a:lnTo>
                    <a:pt x="555697" y="403058"/>
                  </a:lnTo>
                  <a:lnTo>
                    <a:pt x="510434" y="435271"/>
                  </a:lnTo>
                  <a:lnTo>
                    <a:pt x="455807" y="443914"/>
                  </a:lnTo>
                  <a:lnTo>
                    <a:pt x="405863" y="440771"/>
                  </a:lnTo>
                  <a:lnTo>
                    <a:pt x="201103" y="440771"/>
                  </a:lnTo>
                  <a:lnTo>
                    <a:pt x="274758" y="374773"/>
                  </a:lnTo>
                  <a:lnTo>
                    <a:pt x="294950" y="341185"/>
                  </a:lnTo>
                  <a:lnTo>
                    <a:pt x="296416" y="329203"/>
                  </a:lnTo>
                  <a:lnTo>
                    <a:pt x="512385" y="329203"/>
                  </a:lnTo>
                  <a:lnTo>
                    <a:pt x="520141" y="328025"/>
                  </a:lnTo>
                  <a:lnTo>
                    <a:pt x="527603" y="324489"/>
                  </a:lnTo>
                  <a:lnTo>
                    <a:pt x="696177" y="173637"/>
                  </a:lnTo>
                  <a:lnTo>
                    <a:pt x="704176" y="168333"/>
                  </a:lnTo>
                  <a:lnTo>
                    <a:pt x="713345" y="166565"/>
                  </a:lnTo>
                  <a:close/>
                </a:path>
                <a:path w="737870" h="802640">
                  <a:moveTo>
                    <a:pt x="632185" y="81711"/>
                  </a:moveTo>
                  <a:lnTo>
                    <a:pt x="641355" y="83479"/>
                  </a:lnTo>
                  <a:lnTo>
                    <a:pt x="649354" y="88782"/>
                  </a:lnTo>
                  <a:lnTo>
                    <a:pt x="654621" y="96836"/>
                  </a:lnTo>
                  <a:lnTo>
                    <a:pt x="656377" y="106067"/>
                  </a:lnTo>
                  <a:lnTo>
                    <a:pt x="654621" y="115299"/>
                  </a:lnTo>
                  <a:lnTo>
                    <a:pt x="649354" y="123353"/>
                  </a:lnTo>
                  <a:lnTo>
                    <a:pt x="499509" y="296204"/>
                  </a:lnTo>
                  <a:lnTo>
                    <a:pt x="495997" y="301950"/>
                  </a:lnTo>
                  <a:lnTo>
                    <a:pt x="512385" y="329203"/>
                  </a:lnTo>
                  <a:lnTo>
                    <a:pt x="296416" y="329203"/>
                  </a:lnTo>
                  <a:lnTo>
                    <a:pt x="296561" y="328025"/>
                  </a:lnTo>
                  <a:lnTo>
                    <a:pt x="296609" y="280491"/>
                  </a:lnTo>
                  <a:lnTo>
                    <a:pt x="299438" y="254710"/>
                  </a:lnTo>
                  <a:lnTo>
                    <a:pt x="302807" y="244349"/>
                  </a:lnTo>
                  <a:lnTo>
                    <a:pt x="431225" y="244349"/>
                  </a:lnTo>
                  <a:lnTo>
                    <a:pt x="438980" y="243170"/>
                  </a:lnTo>
                  <a:lnTo>
                    <a:pt x="446443" y="239635"/>
                  </a:lnTo>
                  <a:lnTo>
                    <a:pt x="615017" y="88782"/>
                  </a:lnTo>
                  <a:lnTo>
                    <a:pt x="623016" y="83479"/>
                  </a:lnTo>
                  <a:lnTo>
                    <a:pt x="632185" y="81711"/>
                  </a:lnTo>
                  <a:close/>
                </a:path>
                <a:path w="737870" h="802640">
                  <a:moveTo>
                    <a:pt x="547893" y="0"/>
                  </a:moveTo>
                  <a:lnTo>
                    <a:pt x="557063" y="1767"/>
                  </a:lnTo>
                  <a:lnTo>
                    <a:pt x="565062" y="7071"/>
                  </a:lnTo>
                  <a:lnTo>
                    <a:pt x="570335" y="15124"/>
                  </a:lnTo>
                  <a:lnTo>
                    <a:pt x="572093" y="24356"/>
                  </a:lnTo>
                  <a:lnTo>
                    <a:pt x="570335" y="33588"/>
                  </a:lnTo>
                  <a:lnTo>
                    <a:pt x="565062" y="41641"/>
                  </a:lnTo>
                  <a:lnTo>
                    <a:pt x="418349" y="211350"/>
                  </a:lnTo>
                  <a:lnTo>
                    <a:pt x="414837" y="217095"/>
                  </a:lnTo>
                  <a:lnTo>
                    <a:pt x="431225" y="244349"/>
                  </a:lnTo>
                  <a:lnTo>
                    <a:pt x="302807" y="244349"/>
                  </a:lnTo>
                  <a:lnTo>
                    <a:pt x="320313" y="206685"/>
                  </a:lnTo>
                  <a:lnTo>
                    <a:pt x="530724" y="7071"/>
                  </a:lnTo>
                  <a:lnTo>
                    <a:pt x="538723" y="1767"/>
                  </a:lnTo>
                  <a:lnTo>
                    <a:pt x="547893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6260" y="713244"/>
              <a:ext cx="467118" cy="51128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7804" y="713244"/>
              <a:ext cx="360413" cy="51128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9723" y="713244"/>
              <a:ext cx="764286" cy="51128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98448" y="713244"/>
              <a:ext cx="762762" cy="51128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80871" y="1199388"/>
              <a:ext cx="368046" cy="42748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2123" y="1199388"/>
              <a:ext cx="339102" cy="42748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74420" y="1199388"/>
              <a:ext cx="479285" cy="42748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96923" y="1199388"/>
              <a:ext cx="447281" cy="42748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87423" y="1199388"/>
              <a:ext cx="637794" cy="42748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868424" y="1199388"/>
              <a:ext cx="447281" cy="42748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058924" y="1199388"/>
              <a:ext cx="532638" cy="42748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334767" y="1199388"/>
              <a:ext cx="637794" cy="42748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715767" y="1199388"/>
              <a:ext cx="447281" cy="42748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906267" y="1199388"/>
              <a:ext cx="1018794" cy="427481"/>
            </a:xfrm>
            <a:prstGeom prst="rect">
              <a:avLst/>
            </a:prstGeom>
          </p:spPr>
        </p:pic>
      </p:grpSp>
      <p:grpSp>
        <p:nvGrpSpPr>
          <p:cNvPr id="24" name="object 24"/>
          <p:cNvGrpSpPr/>
          <p:nvPr/>
        </p:nvGrpSpPr>
        <p:grpSpPr>
          <a:xfrm>
            <a:off x="9628631" y="3003804"/>
            <a:ext cx="2193290" cy="3854450"/>
            <a:chOff x="9628631" y="3003804"/>
            <a:chExt cx="2193290" cy="3854450"/>
          </a:xfrm>
        </p:grpSpPr>
        <p:sp>
          <p:nvSpPr>
            <p:cNvPr id="25" name="object 25"/>
            <p:cNvSpPr/>
            <p:nvPr/>
          </p:nvSpPr>
          <p:spPr>
            <a:xfrm>
              <a:off x="11397995" y="6335268"/>
              <a:ext cx="424180" cy="422275"/>
            </a:xfrm>
            <a:custGeom>
              <a:avLst/>
              <a:gdLst/>
              <a:ahLst/>
              <a:cxnLst/>
              <a:rect l="l" t="t" r="r" b="b"/>
              <a:pathLst>
                <a:path w="424179" h="422275">
                  <a:moveTo>
                    <a:pt x="211835" y="0"/>
                  </a:moveTo>
                  <a:lnTo>
                    <a:pt x="163272" y="5574"/>
                  </a:lnTo>
                  <a:lnTo>
                    <a:pt x="118687" y="21453"/>
                  </a:lnTo>
                  <a:lnTo>
                    <a:pt x="79354" y="46370"/>
                  </a:lnTo>
                  <a:lnTo>
                    <a:pt x="46546" y="79057"/>
                  </a:lnTo>
                  <a:lnTo>
                    <a:pt x="21535" y="118248"/>
                  </a:lnTo>
                  <a:lnTo>
                    <a:pt x="5596" y="162676"/>
                  </a:lnTo>
                  <a:lnTo>
                    <a:pt x="0" y="211073"/>
                  </a:lnTo>
                  <a:lnTo>
                    <a:pt x="5596" y="259471"/>
                  </a:lnTo>
                  <a:lnTo>
                    <a:pt x="21535" y="303899"/>
                  </a:lnTo>
                  <a:lnTo>
                    <a:pt x="46546" y="343090"/>
                  </a:lnTo>
                  <a:lnTo>
                    <a:pt x="79354" y="375777"/>
                  </a:lnTo>
                  <a:lnTo>
                    <a:pt x="118687" y="400694"/>
                  </a:lnTo>
                  <a:lnTo>
                    <a:pt x="163272" y="416573"/>
                  </a:lnTo>
                  <a:lnTo>
                    <a:pt x="211835" y="422147"/>
                  </a:lnTo>
                  <a:lnTo>
                    <a:pt x="260399" y="416573"/>
                  </a:lnTo>
                  <a:lnTo>
                    <a:pt x="304984" y="400694"/>
                  </a:lnTo>
                  <a:lnTo>
                    <a:pt x="344317" y="375777"/>
                  </a:lnTo>
                  <a:lnTo>
                    <a:pt x="377125" y="343090"/>
                  </a:lnTo>
                  <a:lnTo>
                    <a:pt x="402136" y="303899"/>
                  </a:lnTo>
                  <a:lnTo>
                    <a:pt x="418075" y="259471"/>
                  </a:lnTo>
                  <a:lnTo>
                    <a:pt x="423672" y="211073"/>
                  </a:lnTo>
                  <a:lnTo>
                    <a:pt x="418075" y="162676"/>
                  </a:lnTo>
                  <a:lnTo>
                    <a:pt x="402136" y="118248"/>
                  </a:lnTo>
                  <a:lnTo>
                    <a:pt x="377125" y="79057"/>
                  </a:lnTo>
                  <a:lnTo>
                    <a:pt x="344317" y="46370"/>
                  </a:lnTo>
                  <a:lnTo>
                    <a:pt x="304984" y="21453"/>
                  </a:lnTo>
                  <a:lnTo>
                    <a:pt x="260399" y="5574"/>
                  </a:lnTo>
                  <a:lnTo>
                    <a:pt x="211835" y="0"/>
                  </a:lnTo>
                  <a:close/>
                </a:path>
              </a:pathLst>
            </a:custGeom>
            <a:solidFill>
              <a:srgbClr val="F497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628631" y="5077965"/>
              <a:ext cx="2114550" cy="178003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643871" y="3003804"/>
              <a:ext cx="2086355" cy="208483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152887" y="5841492"/>
              <a:ext cx="454914" cy="40156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366247" y="5841492"/>
              <a:ext cx="419849" cy="40156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0152887" y="6181344"/>
              <a:ext cx="454914" cy="40156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366247" y="6181344"/>
              <a:ext cx="419849" cy="401561"/>
            </a:xfrm>
            <a:prstGeom prst="rect">
              <a:avLst/>
            </a:prstGeom>
          </p:spPr>
        </p:pic>
      </p:grp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3138297" y="167385"/>
            <a:ext cx="50546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五大超商領取流程及金額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687425" y="768477"/>
            <a:ext cx="10166350" cy="1128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3A3838"/>
                </a:solidFill>
                <a:latin typeface="Microsoft YaHei"/>
                <a:cs typeface="Microsoft YaHei"/>
              </a:rPr>
              <a:t>A.</a:t>
            </a:r>
            <a:r>
              <a:rPr sz="1800" spc="-55" dirty="0">
                <a:solidFill>
                  <a:srgbClr val="3A3838"/>
                </a:solidFill>
                <a:latin typeface="Microsoft YaHei"/>
                <a:cs typeface="Microsoft YaHei"/>
              </a:rPr>
              <a:t> </a:t>
            </a:r>
            <a:r>
              <a:rPr sz="1800" dirty="0">
                <a:solidFill>
                  <a:srgbClr val="3A3838"/>
                </a:solidFill>
                <a:latin typeface="Microsoft YaHei"/>
                <a:cs typeface="Microsoft YaHei"/>
              </a:rPr>
              <a:t>POS領餐</a:t>
            </a:r>
            <a:endParaRPr sz="1800">
              <a:latin typeface="Microsoft YaHei"/>
              <a:cs typeface="Microsoft YaHei"/>
            </a:endParaRPr>
          </a:p>
          <a:p>
            <a:pPr marL="12700">
              <a:lnSpc>
                <a:spcPct val="100000"/>
              </a:lnSpc>
              <a:spcBef>
                <a:spcPts val="1570"/>
              </a:spcBef>
            </a:pPr>
            <a:r>
              <a:rPr sz="1500" spc="-5" dirty="0">
                <a:solidFill>
                  <a:srgbClr val="3A3838"/>
                </a:solidFill>
                <a:latin typeface="Microsoft YaHei"/>
                <a:cs typeface="Microsoft YaHei"/>
              </a:rPr>
              <a:t>1</a:t>
            </a:r>
            <a:r>
              <a:rPr sz="1500" dirty="0">
                <a:solidFill>
                  <a:srgbClr val="3A3838"/>
                </a:solidFill>
                <a:latin typeface="Microsoft YaHei"/>
                <a:cs typeface="Microsoft YaHei"/>
              </a:rPr>
              <a:t>、</a:t>
            </a:r>
            <a:r>
              <a:rPr sz="1500" spc="-5" dirty="0">
                <a:solidFill>
                  <a:srgbClr val="3A3838"/>
                </a:solidFill>
                <a:latin typeface="Microsoft YaHei"/>
                <a:cs typeface="Microsoft YaHei"/>
              </a:rPr>
              <a:t>7-11</a:t>
            </a:r>
            <a:r>
              <a:rPr sz="1500" dirty="0">
                <a:solidFill>
                  <a:srgbClr val="3A3838"/>
                </a:solidFill>
                <a:latin typeface="Microsoft YaHei"/>
                <a:cs typeface="Microsoft YaHei"/>
              </a:rPr>
              <a:t>、全家、</a:t>
            </a:r>
            <a:r>
              <a:rPr sz="1500" spc="-5" dirty="0">
                <a:solidFill>
                  <a:srgbClr val="3A3838"/>
                </a:solidFill>
                <a:latin typeface="Microsoft YaHei"/>
                <a:cs typeface="Microsoft YaHei"/>
              </a:rPr>
              <a:t>OK</a:t>
            </a:r>
            <a:r>
              <a:rPr sz="1500" dirty="0">
                <a:solidFill>
                  <a:srgbClr val="3A3838"/>
                </a:solidFill>
                <a:latin typeface="Microsoft YaHei"/>
                <a:cs typeface="Microsoft YaHei"/>
              </a:rPr>
              <a:t>超商、楓康超市</a:t>
            </a:r>
            <a:r>
              <a:rPr sz="1500" spc="-40" dirty="0">
                <a:solidFill>
                  <a:srgbClr val="3A3838"/>
                </a:solidFill>
                <a:latin typeface="Microsoft YaHei"/>
                <a:cs typeface="Microsoft YaHei"/>
              </a:rPr>
              <a:t> </a:t>
            </a:r>
            <a:r>
              <a:rPr sz="1500" dirty="0">
                <a:solidFill>
                  <a:srgbClr val="3A3838"/>
                </a:solidFill>
                <a:latin typeface="Microsoft YaHei"/>
                <a:cs typeface="Microsoft YaHei"/>
              </a:rPr>
              <a:t>:</a:t>
            </a:r>
            <a:endParaRPr sz="1500">
              <a:latin typeface="Microsoft YaHei"/>
              <a:cs typeface="Microsoft YaHei"/>
            </a:endParaRPr>
          </a:p>
          <a:p>
            <a:pPr marL="12700">
              <a:lnSpc>
                <a:spcPct val="100000"/>
              </a:lnSpc>
              <a:spcBef>
                <a:spcPts val="1470"/>
              </a:spcBef>
            </a:pPr>
            <a:r>
              <a:rPr sz="1400" dirty="0">
                <a:solidFill>
                  <a:srgbClr val="3A3838"/>
                </a:solidFill>
                <a:latin typeface="Microsoft YaHei"/>
                <a:cs typeface="Microsoft YaHei"/>
              </a:rPr>
              <a:t>使用已綁定之數位餐食</a:t>
            </a:r>
            <a:r>
              <a:rPr sz="1400" spc="-15" dirty="0">
                <a:solidFill>
                  <a:srgbClr val="3A3838"/>
                </a:solidFill>
                <a:latin typeface="Microsoft YaHei"/>
                <a:cs typeface="Microsoft YaHei"/>
              </a:rPr>
              <a:t>卡</a:t>
            </a:r>
            <a:r>
              <a:rPr sz="1400" dirty="0">
                <a:solidFill>
                  <a:srgbClr val="3A3838"/>
                </a:solidFill>
                <a:latin typeface="Microsoft YaHei"/>
                <a:cs typeface="Microsoft YaHei"/>
              </a:rPr>
              <a:t>，</a:t>
            </a:r>
            <a:r>
              <a:rPr sz="1400" b="1" dirty="0">
                <a:solidFill>
                  <a:srgbClr val="3A3838"/>
                </a:solidFill>
                <a:latin typeface="Microsoft YaHei"/>
                <a:cs typeface="Microsoft YaHei"/>
              </a:rPr>
              <a:t>請</a:t>
            </a:r>
            <a:r>
              <a:rPr sz="1400" b="1" spc="-15" dirty="0">
                <a:solidFill>
                  <a:srgbClr val="3A3838"/>
                </a:solidFill>
                <a:latin typeface="Microsoft YaHei"/>
                <a:cs typeface="Microsoft YaHei"/>
              </a:rPr>
              <a:t>超</a:t>
            </a:r>
            <a:r>
              <a:rPr sz="1400" b="1" dirty="0">
                <a:solidFill>
                  <a:srgbClr val="3A3838"/>
                </a:solidFill>
                <a:latin typeface="Microsoft YaHei"/>
                <a:cs typeface="Microsoft YaHei"/>
              </a:rPr>
              <a:t>商店</a:t>
            </a:r>
            <a:r>
              <a:rPr sz="1400" b="1" spc="-15" dirty="0">
                <a:solidFill>
                  <a:srgbClr val="3A3838"/>
                </a:solidFill>
                <a:latin typeface="Microsoft YaHei"/>
                <a:cs typeface="Microsoft YaHei"/>
              </a:rPr>
              <a:t>員</a:t>
            </a:r>
            <a:r>
              <a:rPr sz="1400" b="1" dirty="0">
                <a:solidFill>
                  <a:srgbClr val="3A3838"/>
                </a:solidFill>
                <a:latin typeface="Microsoft YaHei"/>
                <a:cs typeface="Microsoft YaHei"/>
              </a:rPr>
              <a:t>協助</a:t>
            </a:r>
            <a:r>
              <a:rPr sz="1400" b="1" spc="-15" dirty="0">
                <a:solidFill>
                  <a:srgbClr val="3A3838"/>
                </a:solidFill>
                <a:latin typeface="Microsoft YaHei"/>
                <a:cs typeface="Microsoft YaHei"/>
              </a:rPr>
              <a:t>靠</a:t>
            </a:r>
            <a:r>
              <a:rPr sz="1400" b="1" dirty="0">
                <a:solidFill>
                  <a:srgbClr val="3A3838"/>
                </a:solidFill>
                <a:latin typeface="Microsoft YaHei"/>
                <a:cs typeface="Microsoft YaHei"/>
              </a:rPr>
              <a:t>卡感</a:t>
            </a:r>
            <a:r>
              <a:rPr sz="1400" b="1" spc="-15" dirty="0">
                <a:solidFill>
                  <a:srgbClr val="3A3838"/>
                </a:solidFill>
                <a:latin typeface="Microsoft YaHei"/>
                <a:cs typeface="Microsoft YaHei"/>
              </a:rPr>
              <a:t>應</a:t>
            </a:r>
            <a:r>
              <a:rPr sz="1400" b="1" dirty="0">
                <a:solidFill>
                  <a:srgbClr val="3A3838"/>
                </a:solidFill>
                <a:latin typeface="Microsoft YaHei"/>
                <a:cs typeface="Microsoft YaHei"/>
              </a:rPr>
              <a:t>領</a:t>
            </a:r>
            <a:r>
              <a:rPr sz="1400" b="1" spc="5" dirty="0">
                <a:solidFill>
                  <a:srgbClr val="3A3838"/>
                </a:solidFill>
                <a:latin typeface="Microsoft YaHei"/>
                <a:cs typeface="Microsoft YaHei"/>
              </a:rPr>
              <a:t>餐</a:t>
            </a:r>
            <a:r>
              <a:rPr sz="1400" b="1" spc="-15" dirty="0">
                <a:solidFill>
                  <a:srgbClr val="3A3838"/>
                </a:solidFill>
                <a:latin typeface="Microsoft YaHei"/>
                <a:cs typeface="Microsoft YaHei"/>
              </a:rPr>
              <a:t>。</a:t>
            </a:r>
            <a:r>
              <a:rPr sz="1400" dirty="0">
                <a:solidFill>
                  <a:srgbClr val="3A3838"/>
                </a:solidFill>
                <a:latin typeface="Microsoft YaHei"/>
                <a:cs typeface="Microsoft YaHei"/>
              </a:rPr>
              <a:t>靠卡</a:t>
            </a:r>
            <a:r>
              <a:rPr sz="1400" spc="-15" dirty="0">
                <a:solidFill>
                  <a:srgbClr val="3A3838"/>
                </a:solidFill>
                <a:latin typeface="Microsoft YaHei"/>
                <a:cs typeface="Microsoft YaHei"/>
              </a:rPr>
              <a:t>感</a:t>
            </a:r>
            <a:r>
              <a:rPr sz="1400" dirty="0">
                <a:solidFill>
                  <a:srgbClr val="3A3838"/>
                </a:solidFill>
                <a:latin typeface="Microsoft YaHei"/>
                <a:cs typeface="Microsoft YaHei"/>
              </a:rPr>
              <a:t>應後</a:t>
            </a:r>
            <a:r>
              <a:rPr sz="1400" spc="-15" dirty="0">
                <a:solidFill>
                  <a:srgbClr val="3A3838"/>
                </a:solidFill>
                <a:latin typeface="Microsoft YaHei"/>
                <a:cs typeface="Microsoft YaHei"/>
              </a:rPr>
              <a:t>根</a:t>
            </a:r>
            <a:r>
              <a:rPr sz="1400" dirty="0">
                <a:solidFill>
                  <a:srgbClr val="3A3838"/>
                </a:solidFill>
                <a:latin typeface="Microsoft YaHei"/>
                <a:cs typeface="Microsoft YaHei"/>
              </a:rPr>
              <a:t>據一</a:t>
            </a:r>
            <a:r>
              <a:rPr sz="1400" spc="-15" dirty="0">
                <a:solidFill>
                  <a:srgbClr val="3A3838"/>
                </a:solidFill>
                <a:latin typeface="Microsoft YaHei"/>
                <a:cs typeface="Microsoft YaHei"/>
              </a:rPr>
              <a:t>卡</a:t>
            </a:r>
            <a:r>
              <a:rPr sz="1400" dirty="0">
                <a:solidFill>
                  <a:srgbClr val="3A3838"/>
                </a:solidFill>
                <a:latin typeface="Microsoft YaHei"/>
                <a:cs typeface="Microsoft YaHei"/>
              </a:rPr>
              <a:t>通回</a:t>
            </a:r>
            <a:r>
              <a:rPr sz="1400" spc="-15" dirty="0">
                <a:solidFill>
                  <a:srgbClr val="3A3838"/>
                </a:solidFill>
                <a:latin typeface="Microsoft YaHei"/>
                <a:cs typeface="Microsoft YaHei"/>
              </a:rPr>
              <a:t>傳</a:t>
            </a:r>
            <a:r>
              <a:rPr sz="1400" dirty="0">
                <a:solidFill>
                  <a:srgbClr val="3A3838"/>
                </a:solidFill>
                <a:latin typeface="Microsoft YaHei"/>
                <a:cs typeface="Microsoft YaHei"/>
              </a:rPr>
              <a:t>的領</a:t>
            </a:r>
            <a:r>
              <a:rPr sz="1400" spc="-15" dirty="0">
                <a:solidFill>
                  <a:srgbClr val="3A3838"/>
                </a:solidFill>
                <a:latin typeface="Microsoft YaHei"/>
                <a:cs typeface="Microsoft YaHei"/>
              </a:rPr>
              <a:t>餐</a:t>
            </a:r>
            <a:r>
              <a:rPr sz="1400" dirty="0">
                <a:solidFill>
                  <a:srgbClr val="3A3838"/>
                </a:solidFill>
                <a:latin typeface="Microsoft YaHei"/>
                <a:cs typeface="Microsoft YaHei"/>
              </a:rPr>
              <a:t>資格</a:t>
            </a:r>
            <a:r>
              <a:rPr sz="1400" spc="-15" dirty="0">
                <a:solidFill>
                  <a:srgbClr val="3A3838"/>
                </a:solidFill>
                <a:latin typeface="Microsoft YaHei"/>
                <a:cs typeface="Microsoft YaHei"/>
              </a:rPr>
              <a:t>結</a:t>
            </a:r>
            <a:r>
              <a:rPr sz="1400" dirty="0">
                <a:solidFill>
                  <a:srgbClr val="3A3838"/>
                </a:solidFill>
                <a:latin typeface="Microsoft YaHei"/>
                <a:cs typeface="Microsoft YaHei"/>
              </a:rPr>
              <a:t>果進</a:t>
            </a:r>
            <a:r>
              <a:rPr sz="1400" spc="-15" dirty="0">
                <a:solidFill>
                  <a:srgbClr val="3A3838"/>
                </a:solidFill>
                <a:latin typeface="Microsoft YaHei"/>
                <a:cs typeface="Microsoft YaHei"/>
              </a:rPr>
              <a:t>行</a:t>
            </a:r>
            <a:r>
              <a:rPr sz="1400" dirty="0">
                <a:solidFill>
                  <a:srgbClr val="3A3838"/>
                </a:solidFill>
                <a:latin typeface="Microsoft YaHei"/>
                <a:cs typeface="Microsoft YaHei"/>
              </a:rPr>
              <a:t>金額</a:t>
            </a:r>
            <a:r>
              <a:rPr sz="1400" spc="-15" dirty="0">
                <a:solidFill>
                  <a:srgbClr val="3A3838"/>
                </a:solidFill>
                <a:latin typeface="Microsoft YaHei"/>
                <a:cs typeface="Microsoft YaHei"/>
              </a:rPr>
              <a:t>折</a:t>
            </a:r>
            <a:r>
              <a:rPr sz="1400" dirty="0">
                <a:solidFill>
                  <a:srgbClr val="3A3838"/>
                </a:solidFill>
                <a:latin typeface="Microsoft YaHei"/>
                <a:cs typeface="Microsoft YaHei"/>
              </a:rPr>
              <a:t>抵並</a:t>
            </a:r>
            <a:r>
              <a:rPr sz="1400" spc="-15" dirty="0">
                <a:solidFill>
                  <a:srgbClr val="3A3838"/>
                </a:solidFill>
                <a:latin typeface="Microsoft YaHei"/>
                <a:cs typeface="Microsoft YaHei"/>
              </a:rPr>
              <a:t>完</a:t>
            </a:r>
            <a:r>
              <a:rPr sz="1400" dirty="0">
                <a:solidFill>
                  <a:srgbClr val="3A3838"/>
                </a:solidFill>
                <a:latin typeface="Microsoft YaHei"/>
                <a:cs typeface="Microsoft YaHei"/>
              </a:rPr>
              <a:t>成領</a:t>
            </a:r>
            <a:r>
              <a:rPr sz="1400" spc="-5" dirty="0">
                <a:solidFill>
                  <a:srgbClr val="3A3838"/>
                </a:solidFill>
                <a:latin typeface="Microsoft YaHei"/>
                <a:cs typeface="Microsoft YaHei"/>
              </a:rPr>
              <a:t>餐</a:t>
            </a:r>
            <a:r>
              <a:rPr sz="1400" dirty="0">
                <a:solidFill>
                  <a:srgbClr val="3A3838"/>
                </a:solidFill>
                <a:latin typeface="Microsoft YaHei"/>
                <a:cs typeface="Microsoft YaHei"/>
              </a:rPr>
              <a:t>。</a:t>
            </a:r>
            <a:endParaRPr sz="1400">
              <a:latin typeface="Microsoft YaHei"/>
              <a:cs typeface="Microsoft YaHe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556259" y="2435364"/>
            <a:ext cx="1704975" cy="1751964"/>
            <a:chOff x="556259" y="2435364"/>
            <a:chExt cx="1704975" cy="1751964"/>
          </a:xfrm>
        </p:grpSpPr>
        <p:pic>
          <p:nvPicPr>
            <p:cNvPr id="35" name="object 3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56259" y="2435364"/>
              <a:ext cx="448830" cy="511289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9515" y="2435364"/>
              <a:ext cx="360413" cy="511289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22959" y="2435364"/>
              <a:ext cx="980693" cy="511289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98092" y="2435364"/>
              <a:ext cx="762761" cy="511289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94003" y="2921508"/>
              <a:ext cx="368045" cy="42748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05255" y="2921508"/>
              <a:ext cx="339102" cy="427482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87551" y="2921508"/>
              <a:ext cx="479285" cy="427482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94003" y="3340608"/>
              <a:ext cx="637794" cy="42748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94003" y="3759708"/>
              <a:ext cx="828294" cy="427481"/>
            </a:xfrm>
            <a:prstGeom prst="rect">
              <a:avLst/>
            </a:prstGeom>
          </p:spPr>
        </p:pic>
      </p:grpSp>
      <p:sp>
        <p:nvSpPr>
          <p:cNvPr id="44" name="object 44"/>
          <p:cNvSpPr txBox="1"/>
          <p:nvPr/>
        </p:nvSpPr>
        <p:spPr>
          <a:xfrm>
            <a:off x="687425" y="2490978"/>
            <a:ext cx="8856980" cy="1566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3A3838"/>
                </a:solidFill>
                <a:latin typeface="Microsoft YaHei"/>
                <a:cs typeface="Microsoft YaHei"/>
              </a:rPr>
              <a:t>B.</a:t>
            </a:r>
            <a:r>
              <a:rPr sz="1800" spc="-40" dirty="0">
                <a:solidFill>
                  <a:srgbClr val="3A3838"/>
                </a:solidFill>
                <a:latin typeface="Microsoft YaHei"/>
                <a:cs typeface="Microsoft YaHei"/>
              </a:rPr>
              <a:t> </a:t>
            </a:r>
            <a:r>
              <a:rPr sz="1800" spc="-5" dirty="0">
                <a:solidFill>
                  <a:srgbClr val="3A3838"/>
                </a:solidFill>
                <a:latin typeface="Microsoft YaHei"/>
                <a:cs typeface="Microsoft YaHei"/>
              </a:rPr>
              <a:t>KIOSK</a:t>
            </a:r>
            <a:r>
              <a:rPr sz="1800" dirty="0">
                <a:solidFill>
                  <a:srgbClr val="3A3838"/>
                </a:solidFill>
                <a:latin typeface="Microsoft YaHei"/>
                <a:cs typeface="Microsoft YaHei"/>
              </a:rPr>
              <a:t>領餐</a:t>
            </a:r>
            <a:endParaRPr sz="1800">
              <a:latin typeface="Microsoft YaHei"/>
              <a:cs typeface="Microsoft YaHei"/>
            </a:endParaRPr>
          </a:p>
          <a:p>
            <a:pPr marL="227329" indent="-215265">
              <a:lnSpc>
                <a:spcPct val="100000"/>
              </a:lnSpc>
              <a:spcBef>
                <a:spcPts val="1570"/>
              </a:spcBef>
              <a:buAutoNum type="arabicPeriod"/>
              <a:tabLst>
                <a:tab pos="227965" algn="l"/>
              </a:tabLst>
            </a:pPr>
            <a:r>
              <a:rPr sz="1500" spc="-5" dirty="0">
                <a:solidFill>
                  <a:srgbClr val="3A3838"/>
                </a:solidFill>
                <a:latin typeface="Microsoft YaHei"/>
                <a:cs typeface="Microsoft YaHei"/>
              </a:rPr>
              <a:t>7-11</a:t>
            </a:r>
            <a:r>
              <a:rPr sz="1500" dirty="0">
                <a:solidFill>
                  <a:srgbClr val="3A3838"/>
                </a:solidFill>
                <a:latin typeface="Microsoft YaHei"/>
                <a:cs typeface="Microsoft YaHei"/>
              </a:rPr>
              <a:t> :</a:t>
            </a:r>
            <a:r>
              <a:rPr sz="1500" spc="465" dirty="0">
                <a:solidFill>
                  <a:srgbClr val="3A3838"/>
                </a:solidFill>
                <a:latin typeface="Microsoft YaHei"/>
                <a:cs typeface="Microsoft YaHei"/>
              </a:rPr>
              <a:t> </a:t>
            </a:r>
            <a:r>
              <a:rPr sz="1400" b="1" dirty="0">
                <a:solidFill>
                  <a:srgbClr val="0ED25E"/>
                </a:solidFill>
                <a:latin typeface="Microsoft YaHei"/>
                <a:cs typeface="Microsoft YaHei"/>
              </a:rPr>
              <a:t>好康</a:t>
            </a:r>
            <a:r>
              <a:rPr sz="1400" b="1" spc="-5" dirty="0">
                <a:solidFill>
                  <a:srgbClr val="0ED25E"/>
                </a:solidFill>
                <a:latin typeface="Microsoft YaHei"/>
                <a:cs typeface="Microsoft YaHei"/>
              </a:rPr>
              <a:t>/</a:t>
            </a:r>
            <a:r>
              <a:rPr sz="1400" b="1" dirty="0">
                <a:solidFill>
                  <a:srgbClr val="FF0000"/>
                </a:solidFill>
                <a:latin typeface="Microsoft YaHei"/>
                <a:cs typeface="Microsoft YaHei"/>
              </a:rPr>
              <a:t>紅利</a:t>
            </a:r>
            <a:r>
              <a:rPr sz="1400" b="1" spc="-5" dirty="0">
                <a:solidFill>
                  <a:srgbClr val="FF0000"/>
                </a:solidFill>
                <a:latin typeface="Microsoft YaHei"/>
                <a:cs typeface="Microsoft YaHei"/>
              </a:rPr>
              <a:t> </a:t>
            </a:r>
            <a:r>
              <a:rPr sz="1400" b="1" dirty="0">
                <a:solidFill>
                  <a:srgbClr val="3A3838"/>
                </a:solidFill>
                <a:latin typeface="Microsoft YaHei"/>
                <a:cs typeface="Microsoft YaHei"/>
              </a:rPr>
              <a:t>&gt;</a:t>
            </a:r>
            <a:r>
              <a:rPr sz="1400" b="1" spc="-15" dirty="0">
                <a:solidFill>
                  <a:srgbClr val="3A3838"/>
                </a:solidFill>
                <a:latin typeface="Microsoft YaHei"/>
                <a:cs typeface="Microsoft YaHei"/>
              </a:rPr>
              <a:t> </a:t>
            </a:r>
            <a:r>
              <a:rPr sz="1400" b="1" dirty="0">
                <a:solidFill>
                  <a:srgbClr val="0ED25E"/>
                </a:solidFill>
                <a:latin typeface="Microsoft YaHei"/>
                <a:cs typeface="Microsoft YaHei"/>
              </a:rPr>
              <a:t>政府</a:t>
            </a:r>
            <a:r>
              <a:rPr sz="1400" b="1" spc="-5" dirty="0">
                <a:solidFill>
                  <a:srgbClr val="0ED25E"/>
                </a:solidFill>
                <a:latin typeface="Microsoft YaHei"/>
                <a:cs typeface="Microsoft YaHei"/>
              </a:rPr>
              <a:t> </a:t>
            </a:r>
            <a:r>
              <a:rPr sz="1400" b="1" dirty="0">
                <a:solidFill>
                  <a:srgbClr val="3A3838"/>
                </a:solidFill>
                <a:latin typeface="Microsoft YaHei"/>
                <a:cs typeface="Microsoft YaHei"/>
              </a:rPr>
              <a:t>&gt;</a:t>
            </a:r>
            <a:r>
              <a:rPr sz="1400" b="1" spc="-5" dirty="0">
                <a:solidFill>
                  <a:srgbClr val="3A3838"/>
                </a:solidFill>
                <a:latin typeface="Microsoft YaHei"/>
                <a:cs typeface="Microsoft YaHei"/>
              </a:rPr>
              <a:t> </a:t>
            </a:r>
            <a:r>
              <a:rPr sz="1400" b="1" dirty="0">
                <a:solidFill>
                  <a:srgbClr val="0ED25E"/>
                </a:solidFill>
                <a:latin typeface="Microsoft YaHei"/>
                <a:cs typeface="Microsoft YaHei"/>
              </a:rPr>
              <a:t>彰化縣幸福餐券</a:t>
            </a:r>
            <a:r>
              <a:rPr sz="1400" b="1" spc="-30" dirty="0">
                <a:solidFill>
                  <a:srgbClr val="0ED25E"/>
                </a:solidFill>
                <a:latin typeface="Microsoft YaHei"/>
                <a:cs typeface="Microsoft YaHei"/>
              </a:rPr>
              <a:t> </a:t>
            </a:r>
            <a:r>
              <a:rPr sz="1400" dirty="0">
                <a:solidFill>
                  <a:srgbClr val="3A3838"/>
                </a:solidFill>
                <a:latin typeface="Microsoft YaHei"/>
                <a:cs typeface="Microsoft YaHei"/>
              </a:rPr>
              <a:t>&gt; 依步驟進行操作&gt;</a:t>
            </a:r>
            <a:r>
              <a:rPr sz="1400" spc="-35" dirty="0">
                <a:solidFill>
                  <a:srgbClr val="3A3838"/>
                </a:solidFill>
                <a:latin typeface="Microsoft YaHei"/>
                <a:cs typeface="Microsoft YaHei"/>
              </a:rPr>
              <a:t> </a:t>
            </a:r>
            <a:r>
              <a:rPr sz="1400" dirty="0">
                <a:solidFill>
                  <a:srgbClr val="3A3838"/>
                </a:solidFill>
                <a:latin typeface="Microsoft YaHei"/>
                <a:cs typeface="Microsoft YaHei"/>
              </a:rPr>
              <a:t>取得兌餐小白單</a:t>
            </a:r>
            <a:r>
              <a:rPr sz="1400" spc="-25" dirty="0">
                <a:solidFill>
                  <a:srgbClr val="3A3838"/>
                </a:solidFill>
                <a:latin typeface="Microsoft YaHei"/>
                <a:cs typeface="Microsoft YaHei"/>
              </a:rPr>
              <a:t> </a:t>
            </a:r>
            <a:r>
              <a:rPr sz="1400" dirty="0">
                <a:solidFill>
                  <a:srgbClr val="3A3838"/>
                </a:solidFill>
                <a:latin typeface="Microsoft YaHei"/>
                <a:cs typeface="Microsoft YaHei"/>
              </a:rPr>
              <a:t>&gt;</a:t>
            </a:r>
            <a:r>
              <a:rPr sz="1400" spc="5" dirty="0">
                <a:solidFill>
                  <a:srgbClr val="3A3838"/>
                </a:solidFill>
                <a:latin typeface="Microsoft YaHei"/>
                <a:cs typeface="Microsoft YaHei"/>
              </a:rPr>
              <a:t> </a:t>
            </a:r>
            <a:r>
              <a:rPr sz="1400" dirty="0">
                <a:solidFill>
                  <a:srgbClr val="3A3838"/>
                </a:solidFill>
                <a:latin typeface="Microsoft YaHei"/>
                <a:cs typeface="Microsoft YaHei"/>
              </a:rPr>
              <a:t>至櫃台進行指定金額折抵</a:t>
            </a:r>
            <a:endParaRPr sz="1400">
              <a:latin typeface="Microsoft YaHei"/>
              <a:cs typeface="Microsoft YaHei"/>
            </a:endParaRPr>
          </a:p>
          <a:p>
            <a:pPr marL="227329" indent="-215265">
              <a:lnSpc>
                <a:spcPct val="100000"/>
              </a:lnSpc>
              <a:spcBef>
                <a:spcPts val="1500"/>
              </a:spcBef>
              <a:buAutoNum type="arabicPeriod"/>
              <a:tabLst>
                <a:tab pos="227965" algn="l"/>
              </a:tabLst>
            </a:pPr>
            <a:r>
              <a:rPr sz="1500" dirty="0">
                <a:solidFill>
                  <a:srgbClr val="3A3838"/>
                </a:solidFill>
                <a:latin typeface="Microsoft YaHei"/>
                <a:cs typeface="Microsoft YaHei"/>
              </a:rPr>
              <a:t>全家</a:t>
            </a:r>
            <a:r>
              <a:rPr sz="1500" spc="5" dirty="0">
                <a:solidFill>
                  <a:srgbClr val="3A3838"/>
                </a:solidFill>
                <a:latin typeface="Microsoft YaHei"/>
                <a:cs typeface="Microsoft YaHei"/>
              </a:rPr>
              <a:t> </a:t>
            </a:r>
            <a:r>
              <a:rPr sz="1500" dirty="0">
                <a:solidFill>
                  <a:srgbClr val="3A3838"/>
                </a:solidFill>
                <a:latin typeface="Microsoft YaHei"/>
                <a:cs typeface="Microsoft YaHei"/>
              </a:rPr>
              <a:t>:</a:t>
            </a:r>
            <a:r>
              <a:rPr sz="1500" spc="20" dirty="0">
                <a:solidFill>
                  <a:srgbClr val="3A3838"/>
                </a:solidFill>
                <a:latin typeface="Microsoft YaHei"/>
                <a:cs typeface="Microsoft YaHei"/>
              </a:rPr>
              <a:t> </a:t>
            </a:r>
            <a:r>
              <a:rPr sz="1400" b="1" dirty="0">
                <a:solidFill>
                  <a:srgbClr val="FF0000"/>
                </a:solidFill>
                <a:latin typeface="Microsoft YaHei"/>
                <a:cs typeface="Microsoft YaHei"/>
              </a:rPr>
              <a:t>紅利 </a:t>
            </a:r>
            <a:r>
              <a:rPr sz="1400" b="1" dirty="0">
                <a:solidFill>
                  <a:srgbClr val="3A3838"/>
                </a:solidFill>
                <a:latin typeface="Microsoft YaHei"/>
                <a:cs typeface="Microsoft YaHei"/>
              </a:rPr>
              <a:t>&gt;</a:t>
            </a:r>
            <a:r>
              <a:rPr sz="1400" b="1" spc="-20" dirty="0">
                <a:solidFill>
                  <a:srgbClr val="3A3838"/>
                </a:solidFill>
                <a:latin typeface="Microsoft YaHei"/>
                <a:cs typeface="Microsoft YaHei"/>
              </a:rPr>
              <a:t> </a:t>
            </a:r>
            <a:r>
              <a:rPr sz="1400" b="1" dirty="0">
                <a:solidFill>
                  <a:srgbClr val="0ED25E"/>
                </a:solidFill>
                <a:latin typeface="Microsoft YaHei"/>
                <a:cs typeface="Microsoft YaHei"/>
              </a:rPr>
              <a:t>數位餐食券</a:t>
            </a:r>
            <a:r>
              <a:rPr sz="1400" b="1" spc="-10" dirty="0">
                <a:solidFill>
                  <a:srgbClr val="0ED25E"/>
                </a:solidFill>
                <a:latin typeface="Microsoft YaHei"/>
                <a:cs typeface="Microsoft YaHei"/>
              </a:rPr>
              <a:t> </a:t>
            </a:r>
            <a:r>
              <a:rPr sz="1400" b="1" spc="-5" dirty="0">
                <a:solidFill>
                  <a:srgbClr val="3A3838"/>
                </a:solidFill>
                <a:latin typeface="Microsoft YaHei"/>
                <a:cs typeface="Microsoft YaHei"/>
              </a:rPr>
              <a:t>&gt;</a:t>
            </a:r>
            <a:r>
              <a:rPr sz="1400" b="1" dirty="0">
                <a:solidFill>
                  <a:srgbClr val="0ED25E"/>
                </a:solidFill>
                <a:latin typeface="Microsoft YaHei"/>
                <a:cs typeface="Microsoft YaHei"/>
              </a:rPr>
              <a:t>彰化幸福餐食券</a:t>
            </a:r>
            <a:r>
              <a:rPr sz="1400" b="1" spc="-30" dirty="0">
                <a:solidFill>
                  <a:srgbClr val="0ED25E"/>
                </a:solidFill>
                <a:latin typeface="Microsoft YaHei"/>
                <a:cs typeface="Microsoft YaHei"/>
              </a:rPr>
              <a:t> </a:t>
            </a:r>
            <a:r>
              <a:rPr sz="1400" dirty="0">
                <a:solidFill>
                  <a:srgbClr val="3A3838"/>
                </a:solidFill>
                <a:latin typeface="Microsoft YaHei"/>
                <a:cs typeface="Microsoft YaHei"/>
              </a:rPr>
              <a:t>&gt;依步驟進行操作&gt;</a:t>
            </a:r>
            <a:r>
              <a:rPr sz="1400" spc="-30" dirty="0">
                <a:solidFill>
                  <a:srgbClr val="3A3838"/>
                </a:solidFill>
                <a:latin typeface="Microsoft YaHei"/>
                <a:cs typeface="Microsoft YaHei"/>
              </a:rPr>
              <a:t> </a:t>
            </a:r>
            <a:r>
              <a:rPr sz="1400" dirty="0">
                <a:solidFill>
                  <a:srgbClr val="3A3838"/>
                </a:solidFill>
                <a:latin typeface="Microsoft YaHei"/>
                <a:cs typeface="Microsoft YaHei"/>
              </a:rPr>
              <a:t>取得兌餐小白單</a:t>
            </a:r>
            <a:r>
              <a:rPr sz="1400" spc="-25" dirty="0">
                <a:solidFill>
                  <a:srgbClr val="3A3838"/>
                </a:solidFill>
                <a:latin typeface="Microsoft YaHei"/>
                <a:cs typeface="Microsoft YaHei"/>
              </a:rPr>
              <a:t> </a:t>
            </a:r>
            <a:r>
              <a:rPr sz="1400" dirty="0">
                <a:solidFill>
                  <a:srgbClr val="3A3838"/>
                </a:solidFill>
                <a:latin typeface="Microsoft YaHei"/>
                <a:cs typeface="Microsoft YaHei"/>
              </a:rPr>
              <a:t>&gt;</a:t>
            </a:r>
            <a:r>
              <a:rPr sz="1400" spc="5" dirty="0">
                <a:solidFill>
                  <a:srgbClr val="3A3838"/>
                </a:solidFill>
                <a:latin typeface="Microsoft YaHei"/>
                <a:cs typeface="Microsoft YaHei"/>
              </a:rPr>
              <a:t> </a:t>
            </a:r>
            <a:r>
              <a:rPr sz="1400" dirty="0">
                <a:solidFill>
                  <a:srgbClr val="3A3838"/>
                </a:solidFill>
                <a:latin typeface="Microsoft YaHei"/>
                <a:cs typeface="Microsoft YaHei"/>
              </a:rPr>
              <a:t>至櫃台進行指定金額</a:t>
            </a:r>
            <a:r>
              <a:rPr sz="1400" spc="-15" dirty="0">
                <a:solidFill>
                  <a:srgbClr val="3A3838"/>
                </a:solidFill>
                <a:latin typeface="Microsoft YaHei"/>
                <a:cs typeface="Microsoft YaHei"/>
              </a:rPr>
              <a:t>折</a:t>
            </a:r>
            <a:r>
              <a:rPr sz="1400" dirty="0">
                <a:solidFill>
                  <a:srgbClr val="3A3838"/>
                </a:solidFill>
                <a:latin typeface="Microsoft YaHei"/>
                <a:cs typeface="Microsoft YaHei"/>
              </a:rPr>
              <a:t>抵</a:t>
            </a:r>
            <a:endParaRPr sz="1400">
              <a:latin typeface="Microsoft YaHei"/>
              <a:cs typeface="Microsoft YaHei"/>
            </a:endParaRPr>
          </a:p>
          <a:p>
            <a:pPr marL="227329" indent="-215265">
              <a:lnSpc>
                <a:spcPct val="100000"/>
              </a:lnSpc>
              <a:spcBef>
                <a:spcPts val="1500"/>
              </a:spcBef>
              <a:buAutoNum type="arabicPeriod"/>
              <a:tabLst>
                <a:tab pos="227965" algn="l"/>
              </a:tabLst>
            </a:pPr>
            <a:r>
              <a:rPr sz="1500" dirty="0">
                <a:solidFill>
                  <a:srgbClr val="3A3838"/>
                </a:solidFill>
                <a:latin typeface="Microsoft YaHei"/>
                <a:cs typeface="Microsoft YaHei"/>
              </a:rPr>
              <a:t>萊爾富</a:t>
            </a:r>
            <a:r>
              <a:rPr sz="1500" spc="5" dirty="0">
                <a:solidFill>
                  <a:srgbClr val="3A3838"/>
                </a:solidFill>
                <a:latin typeface="Microsoft YaHei"/>
                <a:cs typeface="Microsoft YaHei"/>
              </a:rPr>
              <a:t> </a:t>
            </a:r>
            <a:r>
              <a:rPr sz="1500" dirty="0">
                <a:solidFill>
                  <a:srgbClr val="3A3838"/>
                </a:solidFill>
                <a:latin typeface="Microsoft YaHei"/>
                <a:cs typeface="Microsoft YaHei"/>
              </a:rPr>
              <a:t>:</a:t>
            </a:r>
            <a:r>
              <a:rPr sz="1500" spc="20" dirty="0">
                <a:solidFill>
                  <a:srgbClr val="3A3838"/>
                </a:solidFill>
                <a:latin typeface="Microsoft YaHei"/>
                <a:cs typeface="Microsoft YaHei"/>
              </a:rPr>
              <a:t> </a:t>
            </a:r>
            <a:r>
              <a:rPr sz="1400" b="1" dirty="0">
                <a:solidFill>
                  <a:srgbClr val="FF0000"/>
                </a:solidFill>
                <a:latin typeface="Microsoft YaHei"/>
                <a:cs typeface="Microsoft YaHei"/>
              </a:rPr>
              <a:t>紅利</a:t>
            </a:r>
            <a:r>
              <a:rPr sz="1400" b="1" spc="-10" dirty="0">
                <a:solidFill>
                  <a:srgbClr val="0ED25E"/>
                </a:solidFill>
                <a:latin typeface="Microsoft YaHei"/>
                <a:cs typeface="Microsoft YaHei"/>
              </a:rPr>
              <a:t>‧</a:t>
            </a:r>
            <a:r>
              <a:rPr sz="1400" b="1" dirty="0">
                <a:solidFill>
                  <a:srgbClr val="0ED25E"/>
                </a:solidFill>
                <a:latin typeface="Microsoft YaHei"/>
                <a:cs typeface="Microsoft YaHei"/>
              </a:rPr>
              <a:t>會員</a:t>
            </a:r>
            <a:r>
              <a:rPr sz="1400" b="1" spc="-20" dirty="0">
                <a:solidFill>
                  <a:srgbClr val="0ED25E"/>
                </a:solidFill>
                <a:latin typeface="Microsoft YaHei"/>
                <a:cs typeface="Microsoft YaHei"/>
              </a:rPr>
              <a:t> </a:t>
            </a:r>
            <a:r>
              <a:rPr sz="1400" b="1" dirty="0">
                <a:solidFill>
                  <a:srgbClr val="3A3838"/>
                </a:solidFill>
                <a:latin typeface="Microsoft YaHei"/>
                <a:cs typeface="Microsoft YaHei"/>
              </a:rPr>
              <a:t>&gt; </a:t>
            </a:r>
            <a:r>
              <a:rPr sz="1400" b="1" dirty="0">
                <a:solidFill>
                  <a:srgbClr val="0ED25E"/>
                </a:solidFill>
                <a:latin typeface="Microsoft YaHei"/>
                <a:cs typeface="Microsoft YaHei"/>
              </a:rPr>
              <a:t>彰化縣幸福餐</a:t>
            </a:r>
            <a:r>
              <a:rPr sz="1400" b="1" spc="-15" dirty="0">
                <a:solidFill>
                  <a:srgbClr val="0ED25E"/>
                </a:solidFill>
                <a:latin typeface="Microsoft YaHei"/>
                <a:cs typeface="Microsoft YaHei"/>
              </a:rPr>
              <a:t>券</a:t>
            </a:r>
            <a:r>
              <a:rPr sz="1400" dirty="0">
                <a:solidFill>
                  <a:srgbClr val="3A3838"/>
                </a:solidFill>
                <a:latin typeface="Microsoft YaHei"/>
                <a:cs typeface="Microsoft YaHei"/>
              </a:rPr>
              <a:t>&gt;</a:t>
            </a:r>
            <a:r>
              <a:rPr sz="1400" spc="-25" dirty="0">
                <a:solidFill>
                  <a:srgbClr val="3A3838"/>
                </a:solidFill>
                <a:latin typeface="Microsoft YaHei"/>
                <a:cs typeface="Microsoft YaHei"/>
              </a:rPr>
              <a:t> </a:t>
            </a:r>
            <a:r>
              <a:rPr sz="1400" dirty="0">
                <a:solidFill>
                  <a:srgbClr val="3A3838"/>
                </a:solidFill>
                <a:latin typeface="Microsoft YaHei"/>
                <a:cs typeface="Microsoft YaHei"/>
              </a:rPr>
              <a:t>依步驟進行操作&gt;</a:t>
            </a:r>
            <a:r>
              <a:rPr sz="1400" spc="-35" dirty="0">
                <a:solidFill>
                  <a:srgbClr val="3A3838"/>
                </a:solidFill>
                <a:latin typeface="Microsoft YaHei"/>
                <a:cs typeface="Microsoft YaHei"/>
              </a:rPr>
              <a:t> </a:t>
            </a:r>
            <a:r>
              <a:rPr sz="1400" dirty="0">
                <a:solidFill>
                  <a:srgbClr val="3A3838"/>
                </a:solidFill>
                <a:latin typeface="Microsoft YaHei"/>
                <a:cs typeface="Microsoft YaHei"/>
              </a:rPr>
              <a:t>取得兌餐小白單</a:t>
            </a:r>
            <a:r>
              <a:rPr sz="1400" spc="-25" dirty="0">
                <a:solidFill>
                  <a:srgbClr val="3A3838"/>
                </a:solidFill>
                <a:latin typeface="Microsoft YaHei"/>
                <a:cs typeface="Microsoft YaHei"/>
              </a:rPr>
              <a:t> </a:t>
            </a:r>
            <a:r>
              <a:rPr sz="1400" dirty="0">
                <a:solidFill>
                  <a:srgbClr val="3A3838"/>
                </a:solidFill>
                <a:latin typeface="Microsoft YaHei"/>
                <a:cs typeface="Microsoft YaHei"/>
              </a:rPr>
              <a:t>&gt; 至櫃台進行指定金額折抵</a:t>
            </a:r>
            <a:endParaRPr sz="1400">
              <a:latin typeface="Microsoft YaHei"/>
              <a:cs typeface="Microsoft YaHe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87425" y="4509261"/>
            <a:ext cx="499618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icrosoft YaHei"/>
                <a:cs typeface="Microsoft YaHei"/>
              </a:rPr>
              <a:t>註:</a:t>
            </a:r>
            <a:r>
              <a:rPr sz="1100" u="sng" spc="3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icrosoft YaHei"/>
                <a:cs typeface="Microsoft YaHei"/>
              </a:rPr>
              <a:t> </a:t>
            </a:r>
            <a:r>
              <a:rPr sz="1100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icrosoft YaHei"/>
                <a:cs typeface="Microsoft YaHei"/>
              </a:rPr>
              <a:t>彰化縣幸福餐券為靠</a:t>
            </a:r>
            <a:r>
              <a:rPr sz="1100" u="sng" spc="-1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icrosoft YaHei"/>
                <a:cs typeface="Microsoft YaHei"/>
              </a:rPr>
              <a:t>卡</a:t>
            </a:r>
            <a:r>
              <a:rPr sz="1100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icrosoft YaHei"/>
                <a:cs typeface="Microsoft YaHei"/>
              </a:rPr>
              <a:t>感應</a:t>
            </a:r>
            <a:r>
              <a:rPr sz="1100" u="sng" spc="-1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icrosoft YaHei"/>
                <a:cs typeface="Microsoft YaHei"/>
              </a:rPr>
              <a:t>使</a:t>
            </a:r>
            <a:r>
              <a:rPr sz="1100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icrosoft YaHei"/>
                <a:cs typeface="Microsoft YaHei"/>
              </a:rPr>
              <a:t>用金</a:t>
            </a:r>
            <a:r>
              <a:rPr sz="1100" u="sng" spc="-1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icrosoft YaHei"/>
                <a:cs typeface="Microsoft YaHei"/>
              </a:rPr>
              <a:t>額</a:t>
            </a:r>
            <a:r>
              <a:rPr sz="1100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icrosoft YaHei"/>
                <a:cs typeface="Microsoft YaHei"/>
              </a:rPr>
              <a:t>折抵</a:t>
            </a:r>
            <a:r>
              <a:rPr sz="1100" u="sng" spc="-1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icrosoft YaHei"/>
                <a:cs typeface="Microsoft YaHei"/>
              </a:rPr>
              <a:t>方</a:t>
            </a:r>
            <a:r>
              <a:rPr sz="1100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icrosoft YaHei"/>
                <a:cs typeface="Microsoft YaHei"/>
              </a:rPr>
              <a:t>式，</a:t>
            </a:r>
            <a:r>
              <a:rPr sz="1100" u="sng" spc="-1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icrosoft YaHei"/>
                <a:cs typeface="Microsoft YaHei"/>
              </a:rPr>
              <a:t>並</a:t>
            </a:r>
            <a:r>
              <a:rPr sz="1100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icrosoft YaHei"/>
                <a:cs typeface="Microsoft YaHei"/>
              </a:rPr>
              <a:t>非使</a:t>
            </a:r>
            <a:r>
              <a:rPr sz="1100" u="sng" spc="-1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icrosoft YaHei"/>
                <a:cs typeface="Microsoft YaHei"/>
              </a:rPr>
              <a:t>用</a:t>
            </a:r>
            <a:r>
              <a:rPr sz="1100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icrosoft YaHei"/>
                <a:cs typeface="Microsoft YaHei"/>
              </a:rPr>
              <a:t>卡片</a:t>
            </a:r>
            <a:r>
              <a:rPr sz="1100" u="sng" spc="-1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icrosoft YaHei"/>
                <a:cs typeface="Microsoft YaHei"/>
              </a:rPr>
              <a:t>內</a:t>
            </a:r>
            <a:r>
              <a:rPr sz="1100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icrosoft YaHei"/>
                <a:cs typeface="Microsoft YaHei"/>
              </a:rPr>
              <a:t>的儲</a:t>
            </a:r>
            <a:r>
              <a:rPr sz="1100" u="sng" spc="-1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icrosoft YaHei"/>
                <a:cs typeface="Microsoft YaHei"/>
              </a:rPr>
              <a:t>值</a:t>
            </a:r>
            <a:r>
              <a:rPr sz="1100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icrosoft YaHei"/>
                <a:cs typeface="Microsoft YaHei"/>
              </a:rPr>
              <a:t>餘額。</a:t>
            </a:r>
            <a:endParaRPr sz="1100">
              <a:latin typeface="Microsoft YaHei"/>
              <a:cs typeface="Microsoft YaHei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3511296" y="5841491"/>
            <a:ext cx="633730" cy="741680"/>
            <a:chOff x="3511296" y="5841491"/>
            <a:chExt cx="633730" cy="741680"/>
          </a:xfrm>
        </p:grpSpPr>
        <p:pic>
          <p:nvPicPr>
            <p:cNvPr id="47" name="object 4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511296" y="5841491"/>
              <a:ext cx="454913" cy="401561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724656" y="5841491"/>
              <a:ext cx="419849" cy="401561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511296" y="6181343"/>
              <a:ext cx="454913" cy="401561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724656" y="6181343"/>
              <a:ext cx="419849" cy="401561"/>
            </a:xfrm>
            <a:prstGeom prst="rect">
              <a:avLst/>
            </a:prstGeom>
          </p:spPr>
        </p:pic>
      </p:grpSp>
      <p:grpSp>
        <p:nvGrpSpPr>
          <p:cNvPr id="51" name="object 51"/>
          <p:cNvGrpSpPr/>
          <p:nvPr/>
        </p:nvGrpSpPr>
        <p:grpSpPr>
          <a:xfrm>
            <a:off x="4959096" y="5841491"/>
            <a:ext cx="633730" cy="741680"/>
            <a:chOff x="4959096" y="5841491"/>
            <a:chExt cx="633730" cy="741680"/>
          </a:xfrm>
        </p:grpSpPr>
        <p:pic>
          <p:nvPicPr>
            <p:cNvPr id="52" name="object 52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959096" y="5841491"/>
              <a:ext cx="454913" cy="401561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172456" y="5841491"/>
              <a:ext cx="419849" cy="401561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959096" y="6181343"/>
              <a:ext cx="454913" cy="401561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172456" y="6181343"/>
              <a:ext cx="419849" cy="401561"/>
            </a:xfrm>
            <a:prstGeom prst="rect">
              <a:avLst/>
            </a:prstGeom>
          </p:spPr>
        </p:pic>
      </p:grpSp>
      <p:grpSp>
        <p:nvGrpSpPr>
          <p:cNvPr id="56" name="object 56"/>
          <p:cNvGrpSpPr/>
          <p:nvPr/>
        </p:nvGrpSpPr>
        <p:grpSpPr>
          <a:xfrm>
            <a:off x="6582156" y="5841491"/>
            <a:ext cx="633730" cy="741680"/>
            <a:chOff x="6582156" y="5841491"/>
            <a:chExt cx="633730" cy="741680"/>
          </a:xfrm>
        </p:grpSpPr>
        <p:pic>
          <p:nvPicPr>
            <p:cNvPr id="57" name="object 57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582156" y="5841491"/>
              <a:ext cx="454914" cy="401561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795516" y="5841491"/>
              <a:ext cx="419849" cy="401561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582156" y="6181343"/>
              <a:ext cx="454914" cy="401561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6795516" y="6181343"/>
              <a:ext cx="419849" cy="401561"/>
            </a:xfrm>
            <a:prstGeom prst="rect">
              <a:avLst/>
            </a:prstGeom>
          </p:spPr>
        </p:pic>
      </p:grpSp>
      <p:grpSp>
        <p:nvGrpSpPr>
          <p:cNvPr id="61" name="object 61"/>
          <p:cNvGrpSpPr/>
          <p:nvPr/>
        </p:nvGrpSpPr>
        <p:grpSpPr>
          <a:xfrm>
            <a:off x="8366759" y="5841491"/>
            <a:ext cx="633730" cy="741680"/>
            <a:chOff x="8366759" y="5841491"/>
            <a:chExt cx="633730" cy="741680"/>
          </a:xfrm>
        </p:grpSpPr>
        <p:pic>
          <p:nvPicPr>
            <p:cNvPr id="62" name="object 62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8366759" y="5841491"/>
              <a:ext cx="454914" cy="401561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8580119" y="5841491"/>
              <a:ext cx="419849" cy="401561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8366759" y="6181343"/>
              <a:ext cx="454914" cy="401561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8580119" y="6181343"/>
              <a:ext cx="419849" cy="401561"/>
            </a:xfrm>
            <a:prstGeom prst="rect">
              <a:avLst/>
            </a:prstGeom>
          </p:spPr>
        </p:pic>
      </p:grpSp>
      <p:graphicFrame>
        <p:nvGraphicFramePr>
          <p:cNvPr id="66" name="object 66"/>
          <p:cNvGraphicFramePr>
            <a:graphicFrameLocks noGrp="1"/>
          </p:cNvGraphicFramePr>
          <p:nvPr/>
        </p:nvGraphicFramePr>
        <p:xfrm>
          <a:off x="1332357" y="5491607"/>
          <a:ext cx="10020298" cy="99398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992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1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03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56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17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167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184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EC7C30"/>
                    </a:solidFill>
                  </a:tcPr>
                </a:tc>
                <a:tc>
                  <a:txBody>
                    <a:bodyPr/>
                    <a:lstStyle/>
                    <a:p>
                      <a:pPr marL="38608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7-11</a:t>
                      </a:r>
                      <a:endParaRPr sz="1400">
                        <a:latin typeface="Microsoft JhengHei"/>
                        <a:cs typeface="Microsoft JhengHei"/>
                      </a:endParaRPr>
                    </a:p>
                  </a:txBody>
                  <a:tcPr marL="0" marR="0" marT="57150" marB="0">
                    <a:solidFill>
                      <a:srgbClr val="EC7C30"/>
                    </a:solidFill>
                  </a:tcPr>
                </a:tc>
                <a:tc>
                  <a:txBody>
                    <a:bodyPr/>
                    <a:lstStyle/>
                    <a:p>
                      <a:pPr marL="54419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全家</a:t>
                      </a:r>
                      <a:endParaRPr sz="1400">
                        <a:latin typeface="Microsoft JhengHei"/>
                        <a:cs typeface="Microsoft JhengHei"/>
                      </a:endParaRPr>
                    </a:p>
                  </a:txBody>
                  <a:tcPr marL="0" marR="0" marT="57150" marB="0">
                    <a:solidFill>
                      <a:srgbClr val="EC7C30"/>
                    </a:solidFill>
                  </a:tcPr>
                </a:tc>
                <a:tc>
                  <a:txBody>
                    <a:bodyPr/>
                    <a:lstStyle/>
                    <a:p>
                      <a:pPr marR="64135" algn="ct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萊爾富</a:t>
                      </a:r>
                      <a:endParaRPr sz="1400">
                        <a:latin typeface="Microsoft JhengHei"/>
                        <a:cs typeface="Microsoft JhengHei"/>
                      </a:endParaRPr>
                    </a:p>
                  </a:txBody>
                  <a:tcPr marL="0" marR="0" marT="57150" marB="0">
                    <a:solidFill>
                      <a:srgbClr val="EC7C3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OK</a:t>
                      </a:r>
                      <a:endParaRPr sz="1400">
                        <a:latin typeface="Microsoft JhengHei"/>
                        <a:cs typeface="Microsoft JhengHei"/>
                      </a:endParaRPr>
                    </a:p>
                  </a:txBody>
                  <a:tcPr marL="0" marR="0" marT="57150" marB="0">
                    <a:solidFill>
                      <a:srgbClr val="EC7C30"/>
                    </a:solidFill>
                  </a:tcPr>
                </a:tc>
                <a:tc>
                  <a:txBody>
                    <a:bodyPr/>
                    <a:lstStyle/>
                    <a:p>
                      <a:pPr marL="747395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楓康</a:t>
                      </a:r>
                      <a:endParaRPr sz="1400">
                        <a:latin typeface="Microsoft JhengHei"/>
                        <a:cs typeface="Microsoft JhengHei"/>
                      </a:endParaRPr>
                    </a:p>
                  </a:txBody>
                  <a:tcPr marL="0" marR="0" marT="57150" marB="0">
                    <a:solidFill>
                      <a:srgbClr val="EC7C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453">
                <a:tc>
                  <a:txBody>
                    <a:bodyPr/>
                    <a:lstStyle/>
                    <a:p>
                      <a:pPr marL="260985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400" dirty="0">
                          <a:latin typeface="Microsoft JhengHei"/>
                          <a:cs typeface="Microsoft JhengHei"/>
                        </a:rPr>
                        <a:t>國小可兌領金額</a:t>
                      </a:r>
                      <a:endParaRPr sz="1400">
                        <a:latin typeface="Microsoft JhengHei"/>
                        <a:cs typeface="Microsoft JhengHei"/>
                      </a:endParaRPr>
                    </a:p>
                  </a:txBody>
                  <a:tcPr marL="0" marR="0" marT="86995" marB="0">
                    <a:lnL w="6350">
                      <a:solidFill>
                        <a:srgbClr val="EC7C30"/>
                      </a:solidFill>
                      <a:prstDash val="solid"/>
                    </a:lnL>
                    <a:lnB w="6350">
                      <a:solidFill>
                        <a:srgbClr val="EC7C3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9255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400" b="1" dirty="0">
                          <a:latin typeface="Microsoft JhengHei"/>
                          <a:cs typeface="Microsoft JhengHei"/>
                        </a:rPr>
                        <a:t>63元</a:t>
                      </a:r>
                      <a:endParaRPr sz="1400">
                        <a:latin typeface="Microsoft JhengHei"/>
                        <a:cs typeface="Microsoft JhengHei"/>
                      </a:endParaRPr>
                    </a:p>
                  </a:txBody>
                  <a:tcPr marL="0" marR="0" marT="86995" marB="0">
                    <a:lnB w="6350">
                      <a:solidFill>
                        <a:srgbClr val="EC7C3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26415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400" b="1" dirty="0">
                          <a:latin typeface="Microsoft JhengHei"/>
                          <a:cs typeface="Microsoft JhengHei"/>
                        </a:rPr>
                        <a:t>63元</a:t>
                      </a:r>
                      <a:endParaRPr sz="1400">
                        <a:latin typeface="Microsoft JhengHei"/>
                        <a:cs typeface="Microsoft JhengHei"/>
                      </a:endParaRPr>
                    </a:p>
                  </a:txBody>
                  <a:tcPr marL="0" marR="0" marT="86995" marB="0">
                    <a:lnB w="6350">
                      <a:solidFill>
                        <a:srgbClr val="EC7C3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4135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400" b="1" dirty="0">
                          <a:latin typeface="Microsoft JhengHei"/>
                          <a:cs typeface="Microsoft JhengHei"/>
                        </a:rPr>
                        <a:t>62元</a:t>
                      </a:r>
                      <a:endParaRPr sz="1400">
                        <a:latin typeface="Microsoft JhengHei"/>
                        <a:cs typeface="Microsoft JhengHei"/>
                      </a:endParaRPr>
                    </a:p>
                  </a:txBody>
                  <a:tcPr marL="0" marR="0" marT="86995" marB="0">
                    <a:lnB w="6350">
                      <a:solidFill>
                        <a:srgbClr val="EC7C3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400" b="1" dirty="0">
                          <a:latin typeface="Microsoft JhengHei"/>
                          <a:cs typeface="Microsoft JhengHei"/>
                        </a:rPr>
                        <a:t>66元</a:t>
                      </a:r>
                      <a:endParaRPr sz="1400">
                        <a:latin typeface="Microsoft JhengHei"/>
                        <a:cs typeface="Microsoft JhengHei"/>
                      </a:endParaRPr>
                    </a:p>
                  </a:txBody>
                  <a:tcPr marL="0" marR="0" marT="86995" marB="0">
                    <a:lnB w="6350">
                      <a:solidFill>
                        <a:srgbClr val="EC7C3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9615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400" b="1" dirty="0">
                          <a:latin typeface="Microsoft JhengHei"/>
                          <a:cs typeface="Microsoft JhengHei"/>
                        </a:rPr>
                        <a:t>65元</a:t>
                      </a:r>
                      <a:endParaRPr sz="1400">
                        <a:latin typeface="Microsoft JhengHei"/>
                        <a:cs typeface="Microsoft JhengHei"/>
                      </a:endParaRPr>
                    </a:p>
                  </a:txBody>
                  <a:tcPr marL="0" marR="0" marT="86995" marB="0">
                    <a:lnR w="6350">
                      <a:solidFill>
                        <a:srgbClr val="EC7C30"/>
                      </a:solidFill>
                      <a:prstDash val="solid"/>
                    </a:lnR>
                    <a:lnB w="6350">
                      <a:solidFill>
                        <a:srgbClr val="EC7C3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5135">
                <a:tc>
                  <a:txBody>
                    <a:bodyPr/>
                    <a:lstStyle/>
                    <a:p>
                      <a:pPr marL="26098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400" dirty="0">
                          <a:latin typeface="Microsoft JhengHei"/>
                          <a:cs typeface="Microsoft JhengHei"/>
                        </a:rPr>
                        <a:t>國中可兌領金額</a:t>
                      </a:r>
                      <a:endParaRPr sz="1400">
                        <a:latin typeface="Microsoft JhengHei"/>
                        <a:cs typeface="Microsoft JhengHei"/>
                      </a:endParaRPr>
                    </a:p>
                  </a:txBody>
                  <a:tcPr marL="0" marR="0" marT="46355" marB="0">
                    <a:lnL w="6350">
                      <a:solidFill>
                        <a:srgbClr val="EC7C30"/>
                      </a:solidFill>
                      <a:prstDash val="solid"/>
                    </a:lnL>
                    <a:lnT w="6350">
                      <a:solidFill>
                        <a:srgbClr val="EC7C30"/>
                      </a:solidFill>
                      <a:prstDash val="solid"/>
                    </a:lnT>
                    <a:lnB w="6350">
                      <a:solidFill>
                        <a:srgbClr val="EC7C3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925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400" b="1" dirty="0">
                          <a:latin typeface="Microsoft JhengHei"/>
                          <a:cs typeface="Microsoft JhengHei"/>
                        </a:rPr>
                        <a:t>68元</a:t>
                      </a:r>
                      <a:endParaRPr sz="1400">
                        <a:latin typeface="Microsoft JhengHei"/>
                        <a:cs typeface="Microsoft JhengHei"/>
                      </a:endParaRPr>
                    </a:p>
                  </a:txBody>
                  <a:tcPr marL="0" marR="0" marT="46355" marB="0">
                    <a:lnT w="6350">
                      <a:solidFill>
                        <a:srgbClr val="EC7C30"/>
                      </a:solidFill>
                      <a:prstDash val="solid"/>
                    </a:lnT>
                    <a:lnB w="6350">
                      <a:solidFill>
                        <a:srgbClr val="EC7C3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2641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400" b="1" dirty="0">
                          <a:latin typeface="Microsoft JhengHei"/>
                          <a:cs typeface="Microsoft JhengHei"/>
                        </a:rPr>
                        <a:t>68元</a:t>
                      </a:r>
                      <a:endParaRPr sz="1400">
                        <a:latin typeface="Microsoft JhengHei"/>
                        <a:cs typeface="Microsoft JhengHei"/>
                      </a:endParaRPr>
                    </a:p>
                  </a:txBody>
                  <a:tcPr marL="0" marR="0" marT="46355" marB="0">
                    <a:lnT w="6350">
                      <a:solidFill>
                        <a:srgbClr val="EC7C30"/>
                      </a:solidFill>
                      <a:prstDash val="solid"/>
                    </a:lnT>
                    <a:lnB w="6350">
                      <a:solidFill>
                        <a:srgbClr val="EC7C3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4135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400" b="1" dirty="0">
                          <a:latin typeface="Microsoft JhengHei"/>
                          <a:cs typeface="Microsoft JhengHei"/>
                        </a:rPr>
                        <a:t>68元</a:t>
                      </a:r>
                      <a:endParaRPr sz="1400">
                        <a:latin typeface="Microsoft JhengHei"/>
                        <a:cs typeface="Microsoft JhengHei"/>
                      </a:endParaRPr>
                    </a:p>
                  </a:txBody>
                  <a:tcPr marL="0" marR="0" marT="46355" marB="0">
                    <a:lnT w="6350">
                      <a:solidFill>
                        <a:srgbClr val="EC7C30"/>
                      </a:solidFill>
                      <a:prstDash val="solid"/>
                    </a:lnT>
                    <a:lnB w="6350">
                      <a:solidFill>
                        <a:srgbClr val="EC7C3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400" b="1" dirty="0">
                          <a:latin typeface="Microsoft JhengHei"/>
                          <a:cs typeface="Microsoft JhengHei"/>
                        </a:rPr>
                        <a:t>72元</a:t>
                      </a:r>
                      <a:endParaRPr sz="1400">
                        <a:latin typeface="Microsoft JhengHei"/>
                        <a:cs typeface="Microsoft JhengHei"/>
                      </a:endParaRPr>
                    </a:p>
                  </a:txBody>
                  <a:tcPr marL="0" marR="0" marT="46355" marB="0">
                    <a:lnT w="6350">
                      <a:solidFill>
                        <a:srgbClr val="EC7C30"/>
                      </a:solidFill>
                      <a:prstDash val="solid"/>
                    </a:lnT>
                    <a:lnB w="6350">
                      <a:solidFill>
                        <a:srgbClr val="EC7C3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961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400" b="1" dirty="0">
                          <a:latin typeface="Microsoft JhengHei"/>
                          <a:cs typeface="Microsoft JhengHei"/>
                        </a:rPr>
                        <a:t>70元</a:t>
                      </a:r>
                      <a:endParaRPr sz="1400">
                        <a:latin typeface="Microsoft JhengHei"/>
                        <a:cs typeface="Microsoft JhengHei"/>
                      </a:endParaRPr>
                    </a:p>
                  </a:txBody>
                  <a:tcPr marL="0" marR="0" marT="46355" marB="0">
                    <a:lnR w="6350">
                      <a:solidFill>
                        <a:srgbClr val="EC7C30"/>
                      </a:solidFill>
                      <a:prstDash val="solid"/>
                    </a:lnR>
                    <a:lnT w="6350">
                      <a:solidFill>
                        <a:srgbClr val="EC7C30"/>
                      </a:solidFill>
                      <a:prstDash val="solid"/>
                    </a:lnT>
                    <a:lnB w="6350">
                      <a:solidFill>
                        <a:srgbClr val="EC7C3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7" name="object 6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/>
              <a:t>本簡報內容為一卡通票證版權所有，未經授權不得對外公佈或向第三方揭示，如經發現本公司保留法律追訴權利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403605"/>
            <a:ext cx="71621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統一超</a:t>
            </a:r>
            <a:r>
              <a:rPr spc="-10" dirty="0"/>
              <a:t>商</a:t>
            </a:r>
            <a:r>
              <a:rPr dirty="0"/>
              <a:t>(7-11)KI</a:t>
            </a:r>
            <a:r>
              <a:rPr spc="5" dirty="0"/>
              <a:t>O</a:t>
            </a:r>
            <a:r>
              <a:rPr dirty="0"/>
              <a:t>S</a:t>
            </a:r>
            <a:r>
              <a:rPr spc="-5" dirty="0"/>
              <a:t>K</a:t>
            </a:r>
            <a:r>
              <a:rPr dirty="0"/>
              <a:t>領取流程(1)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673351" y="1188719"/>
            <a:ext cx="3157855" cy="2369820"/>
            <a:chOff x="1673351" y="1188719"/>
            <a:chExt cx="3157855" cy="23698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73351" y="1188719"/>
              <a:ext cx="3157728" cy="236981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865119" y="1525523"/>
              <a:ext cx="1043940" cy="570230"/>
            </a:xfrm>
            <a:custGeom>
              <a:avLst/>
              <a:gdLst/>
              <a:ahLst/>
              <a:cxnLst/>
              <a:rect l="l" t="t" r="r" b="b"/>
              <a:pathLst>
                <a:path w="1043939" h="570230">
                  <a:moveTo>
                    <a:pt x="0" y="569976"/>
                  </a:moveTo>
                  <a:lnTo>
                    <a:pt x="1043940" y="569976"/>
                  </a:lnTo>
                  <a:lnTo>
                    <a:pt x="1043940" y="0"/>
                  </a:lnTo>
                  <a:lnTo>
                    <a:pt x="0" y="0"/>
                  </a:lnTo>
                  <a:lnTo>
                    <a:pt x="0" y="569976"/>
                  </a:lnTo>
                  <a:close/>
                </a:path>
              </a:pathLst>
            </a:custGeom>
            <a:ln w="571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1673351" y="4030979"/>
            <a:ext cx="3157855" cy="2382520"/>
            <a:chOff x="1673351" y="4030979"/>
            <a:chExt cx="3157855" cy="238252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73351" y="4030979"/>
              <a:ext cx="3157728" cy="238201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900171" y="5669279"/>
              <a:ext cx="609600" cy="334010"/>
            </a:xfrm>
            <a:custGeom>
              <a:avLst/>
              <a:gdLst/>
              <a:ahLst/>
              <a:cxnLst/>
              <a:rect l="l" t="t" r="r" b="b"/>
              <a:pathLst>
                <a:path w="609600" h="334010">
                  <a:moveTo>
                    <a:pt x="0" y="333756"/>
                  </a:moveTo>
                  <a:lnTo>
                    <a:pt x="609600" y="333756"/>
                  </a:lnTo>
                  <a:lnTo>
                    <a:pt x="609600" y="0"/>
                  </a:lnTo>
                  <a:lnTo>
                    <a:pt x="0" y="0"/>
                  </a:lnTo>
                  <a:lnTo>
                    <a:pt x="0" y="333756"/>
                  </a:lnTo>
                  <a:close/>
                </a:path>
              </a:pathLst>
            </a:custGeom>
            <a:ln w="571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8061959" y="1178052"/>
            <a:ext cx="3159760" cy="2369820"/>
            <a:chOff x="8061959" y="1178052"/>
            <a:chExt cx="3159760" cy="236982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61959" y="1178052"/>
              <a:ext cx="3159252" cy="236982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9656063" y="1644396"/>
              <a:ext cx="614680" cy="451484"/>
            </a:xfrm>
            <a:custGeom>
              <a:avLst/>
              <a:gdLst/>
              <a:ahLst/>
              <a:cxnLst/>
              <a:rect l="l" t="t" r="r" b="b"/>
              <a:pathLst>
                <a:path w="614679" h="451485">
                  <a:moveTo>
                    <a:pt x="0" y="451103"/>
                  </a:moveTo>
                  <a:lnTo>
                    <a:pt x="614172" y="451103"/>
                  </a:lnTo>
                  <a:lnTo>
                    <a:pt x="614172" y="0"/>
                  </a:lnTo>
                  <a:lnTo>
                    <a:pt x="0" y="0"/>
                  </a:lnTo>
                  <a:lnTo>
                    <a:pt x="0" y="451103"/>
                  </a:lnTo>
                  <a:close/>
                </a:path>
              </a:pathLst>
            </a:custGeom>
            <a:ln w="571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3052317" y="3646678"/>
            <a:ext cx="290195" cy="332740"/>
            <a:chOff x="3052317" y="3646678"/>
            <a:chExt cx="290195" cy="332740"/>
          </a:xfrm>
        </p:grpSpPr>
        <p:sp>
          <p:nvSpPr>
            <p:cNvPr id="13" name="object 13"/>
            <p:cNvSpPr/>
            <p:nvPr/>
          </p:nvSpPr>
          <p:spPr>
            <a:xfrm>
              <a:off x="3058667" y="3653028"/>
              <a:ext cx="277495" cy="320040"/>
            </a:xfrm>
            <a:custGeom>
              <a:avLst/>
              <a:gdLst/>
              <a:ahLst/>
              <a:cxnLst/>
              <a:rect l="l" t="t" r="r" b="b"/>
              <a:pathLst>
                <a:path w="277495" h="320039">
                  <a:moveTo>
                    <a:pt x="208026" y="0"/>
                  </a:moveTo>
                  <a:lnTo>
                    <a:pt x="69342" y="0"/>
                  </a:lnTo>
                  <a:lnTo>
                    <a:pt x="69342" y="181356"/>
                  </a:lnTo>
                  <a:lnTo>
                    <a:pt x="0" y="181356"/>
                  </a:lnTo>
                  <a:lnTo>
                    <a:pt x="138683" y="320040"/>
                  </a:lnTo>
                  <a:lnTo>
                    <a:pt x="277368" y="181356"/>
                  </a:lnTo>
                  <a:lnTo>
                    <a:pt x="208026" y="181356"/>
                  </a:lnTo>
                  <a:lnTo>
                    <a:pt x="20802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058667" y="3653028"/>
              <a:ext cx="277495" cy="320040"/>
            </a:xfrm>
            <a:custGeom>
              <a:avLst/>
              <a:gdLst/>
              <a:ahLst/>
              <a:cxnLst/>
              <a:rect l="l" t="t" r="r" b="b"/>
              <a:pathLst>
                <a:path w="277495" h="320039">
                  <a:moveTo>
                    <a:pt x="0" y="181356"/>
                  </a:moveTo>
                  <a:lnTo>
                    <a:pt x="69342" y="181356"/>
                  </a:lnTo>
                  <a:lnTo>
                    <a:pt x="69342" y="0"/>
                  </a:lnTo>
                  <a:lnTo>
                    <a:pt x="208026" y="0"/>
                  </a:lnTo>
                  <a:lnTo>
                    <a:pt x="208026" y="181356"/>
                  </a:lnTo>
                  <a:lnTo>
                    <a:pt x="277368" y="181356"/>
                  </a:lnTo>
                  <a:lnTo>
                    <a:pt x="138683" y="320040"/>
                  </a:lnTo>
                  <a:lnTo>
                    <a:pt x="0" y="181356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5597525" y="3339465"/>
            <a:ext cx="494030" cy="468630"/>
            <a:chOff x="5597525" y="3339465"/>
            <a:chExt cx="494030" cy="468630"/>
          </a:xfrm>
        </p:grpSpPr>
        <p:sp>
          <p:nvSpPr>
            <p:cNvPr id="16" name="object 16"/>
            <p:cNvSpPr/>
            <p:nvPr/>
          </p:nvSpPr>
          <p:spPr>
            <a:xfrm>
              <a:off x="5603875" y="3345815"/>
              <a:ext cx="481330" cy="455930"/>
            </a:xfrm>
            <a:custGeom>
              <a:avLst/>
              <a:gdLst/>
              <a:ahLst/>
              <a:cxnLst/>
              <a:rect l="l" t="t" r="r" b="b"/>
              <a:pathLst>
                <a:path w="481329" h="455929">
                  <a:moveTo>
                    <a:pt x="158750" y="0"/>
                  </a:moveTo>
                  <a:lnTo>
                    <a:pt x="231394" y="88519"/>
                  </a:lnTo>
                  <a:lnTo>
                    <a:pt x="0" y="278511"/>
                  </a:lnTo>
                  <a:lnTo>
                    <a:pt x="145414" y="455549"/>
                  </a:lnTo>
                  <a:lnTo>
                    <a:pt x="376809" y="265557"/>
                  </a:lnTo>
                  <a:lnTo>
                    <a:pt x="449579" y="354076"/>
                  </a:lnTo>
                  <a:lnTo>
                    <a:pt x="481202" y="31623"/>
                  </a:lnTo>
                  <a:lnTo>
                    <a:pt x="1587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603875" y="3345815"/>
              <a:ext cx="481330" cy="455930"/>
            </a:xfrm>
            <a:custGeom>
              <a:avLst/>
              <a:gdLst/>
              <a:ahLst/>
              <a:cxnLst/>
              <a:rect l="l" t="t" r="r" b="b"/>
              <a:pathLst>
                <a:path w="481329" h="455929">
                  <a:moveTo>
                    <a:pt x="449579" y="354076"/>
                  </a:moveTo>
                  <a:lnTo>
                    <a:pt x="376809" y="265557"/>
                  </a:lnTo>
                  <a:lnTo>
                    <a:pt x="145414" y="455549"/>
                  </a:lnTo>
                  <a:lnTo>
                    <a:pt x="0" y="278511"/>
                  </a:lnTo>
                  <a:lnTo>
                    <a:pt x="231394" y="88519"/>
                  </a:lnTo>
                  <a:lnTo>
                    <a:pt x="158750" y="0"/>
                  </a:lnTo>
                  <a:lnTo>
                    <a:pt x="481202" y="31623"/>
                  </a:lnTo>
                  <a:lnTo>
                    <a:pt x="449579" y="354076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8061959" y="3654297"/>
            <a:ext cx="3159760" cy="2747010"/>
            <a:chOff x="8061959" y="3654297"/>
            <a:chExt cx="3159760" cy="2747010"/>
          </a:xfrm>
        </p:grpSpPr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61959" y="4026407"/>
              <a:ext cx="3159252" cy="2374392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9505187" y="3660647"/>
              <a:ext cx="276225" cy="317500"/>
            </a:xfrm>
            <a:custGeom>
              <a:avLst/>
              <a:gdLst/>
              <a:ahLst/>
              <a:cxnLst/>
              <a:rect l="l" t="t" r="r" b="b"/>
              <a:pathLst>
                <a:path w="276225" h="317500">
                  <a:moveTo>
                    <a:pt x="206882" y="0"/>
                  </a:moveTo>
                  <a:lnTo>
                    <a:pt x="68960" y="0"/>
                  </a:lnTo>
                  <a:lnTo>
                    <a:pt x="68960" y="179069"/>
                  </a:lnTo>
                  <a:lnTo>
                    <a:pt x="0" y="179069"/>
                  </a:lnTo>
                  <a:lnTo>
                    <a:pt x="137921" y="316991"/>
                  </a:lnTo>
                  <a:lnTo>
                    <a:pt x="275843" y="179069"/>
                  </a:lnTo>
                  <a:lnTo>
                    <a:pt x="206882" y="179069"/>
                  </a:lnTo>
                  <a:lnTo>
                    <a:pt x="20688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505187" y="3660647"/>
              <a:ext cx="276225" cy="317500"/>
            </a:xfrm>
            <a:custGeom>
              <a:avLst/>
              <a:gdLst/>
              <a:ahLst/>
              <a:cxnLst/>
              <a:rect l="l" t="t" r="r" b="b"/>
              <a:pathLst>
                <a:path w="276225" h="317500">
                  <a:moveTo>
                    <a:pt x="0" y="179069"/>
                  </a:moveTo>
                  <a:lnTo>
                    <a:pt x="68960" y="179069"/>
                  </a:lnTo>
                  <a:lnTo>
                    <a:pt x="68960" y="0"/>
                  </a:lnTo>
                  <a:lnTo>
                    <a:pt x="206882" y="0"/>
                  </a:lnTo>
                  <a:lnTo>
                    <a:pt x="206882" y="179069"/>
                  </a:lnTo>
                  <a:lnTo>
                    <a:pt x="275843" y="179069"/>
                  </a:lnTo>
                  <a:lnTo>
                    <a:pt x="137921" y="316991"/>
                  </a:lnTo>
                  <a:lnTo>
                    <a:pt x="0" y="179069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375920" y="1198245"/>
            <a:ext cx="1186815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latin typeface="Microsoft JhengHei"/>
                <a:cs typeface="Microsoft JhengHei"/>
              </a:rPr>
              <a:t>1.</a:t>
            </a:r>
            <a:endParaRPr sz="2000">
              <a:latin typeface="Microsoft JhengHei"/>
              <a:cs typeface="Microsoft JhengHei"/>
            </a:endParaRPr>
          </a:p>
          <a:p>
            <a:pPr marL="12700" marR="5080">
              <a:lnSpc>
                <a:spcPct val="100000"/>
              </a:lnSpc>
            </a:pPr>
            <a:r>
              <a:rPr sz="2000" b="1" spc="-5" dirty="0">
                <a:latin typeface="Microsoft JhengHei"/>
                <a:cs typeface="Microsoft JhengHei"/>
              </a:rPr>
              <a:t>iBO</a:t>
            </a:r>
            <a:r>
              <a:rPr sz="2000" b="1" spc="5" dirty="0">
                <a:latin typeface="Microsoft JhengHei"/>
                <a:cs typeface="Microsoft JhengHei"/>
              </a:rPr>
              <a:t>N</a:t>
            </a:r>
            <a:r>
              <a:rPr sz="2000" b="1" spc="-5" dirty="0">
                <a:latin typeface="Microsoft JhengHei"/>
                <a:cs typeface="Microsoft JhengHei"/>
              </a:rPr>
              <a:t>機台 </a:t>
            </a:r>
            <a:r>
              <a:rPr sz="2000" b="1" dirty="0">
                <a:latin typeface="Microsoft JhengHei"/>
                <a:cs typeface="Microsoft JhengHei"/>
              </a:rPr>
              <a:t>首頁點選 好康/紅利</a:t>
            </a:r>
            <a:endParaRPr sz="2000">
              <a:latin typeface="Microsoft JhengHei"/>
              <a:cs typeface="Microsoft JhengHei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85"/>
              </a:spcBef>
            </a:pPr>
            <a:fld id="{81D60167-4931-47E6-BA6A-407CBD079E47}" type="slidenum">
              <a:rPr dirty="0"/>
              <a:t>6</a:t>
            </a:fld>
            <a:endParaRPr dirty="0"/>
          </a:p>
        </p:txBody>
      </p:sp>
      <p:sp>
        <p:nvSpPr>
          <p:cNvPr id="27" name="object 2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/>
              <a:t>本簡報內容為一卡通票證版權所有，未經授權不得對外公佈或向第三方揭示，如經發現本公司保留法律追訴權利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392379" y="4004564"/>
            <a:ext cx="1045210" cy="636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Microsoft JhengHei"/>
                <a:cs typeface="Microsoft JhengHei"/>
              </a:rPr>
              <a:t>2.</a:t>
            </a:r>
            <a:endParaRPr sz="20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</a:pPr>
            <a:r>
              <a:rPr sz="2000" b="1" spc="5" dirty="0">
                <a:latin typeface="Microsoft JhengHei"/>
                <a:cs typeface="Microsoft JhengHei"/>
              </a:rPr>
              <a:t>點選政府</a:t>
            </a:r>
            <a:endParaRPr sz="2000">
              <a:latin typeface="Microsoft JhengHei"/>
              <a:cs typeface="Microsoft JhengHe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623050" y="1197051"/>
            <a:ext cx="1297940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latin typeface="Microsoft JhengHei"/>
                <a:cs typeface="Microsoft JhengHei"/>
              </a:rPr>
              <a:t>3.</a:t>
            </a:r>
            <a:endParaRPr sz="2000">
              <a:latin typeface="Microsoft JhengHei"/>
              <a:cs typeface="Microsoft JhengHei"/>
            </a:endParaRPr>
          </a:p>
          <a:p>
            <a:pPr marL="12700" marR="5080">
              <a:lnSpc>
                <a:spcPct val="100000"/>
              </a:lnSpc>
            </a:pPr>
            <a:r>
              <a:rPr sz="2000" b="1" dirty="0">
                <a:latin typeface="Microsoft JhengHei"/>
                <a:cs typeface="Microsoft JhengHei"/>
              </a:rPr>
              <a:t>點選彰化縣 幸福餐券</a:t>
            </a:r>
            <a:endParaRPr sz="2000">
              <a:latin typeface="Microsoft JhengHei"/>
              <a:cs typeface="Microsoft JhengHe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690106" y="3997197"/>
            <a:ext cx="129794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latin typeface="Microsoft JhengHei"/>
                <a:cs typeface="Microsoft JhengHei"/>
              </a:rPr>
              <a:t>4.</a:t>
            </a:r>
            <a:endParaRPr sz="2000">
              <a:latin typeface="Microsoft JhengHei"/>
              <a:cs typeface="Microsoft JhengHei"/>
            </a:endParaRPr>
          </a:p>
          <a:p>
            <a:pPr marL="12700" marR="5080">
              <a:lnSpc>
                <a:spcPct val="100000"/>
              </a:lnSpc>
            </a:pPr>
            <a:r>
              <a:rPr sz="2000" b="1" dirty="0">
                <a:latin typeface="Microsoft JhengHei"/>
                <a:cs typeface="Microsoft JhengHei"/>
              </a:rPr>
              <a:t>同意一卡通 服務條款</a:t>
            </a:r>
            <a:endParaRPr sz="200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73351" y="3907535"/>
            <a:ext cx="3108960" cy="2308860"/>
            <a:chOff x="1673351" y="3907535"/>
            <a:chExt cx="3108960" cy="23088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73351" y="3907535"/>
              <a:ext cx="3108960" cy="227990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102607" y="5993891"/>
              <a:ext cx="497205" cy="193675"/>
            </a:xfrm>
            <a:custGeom>
              <a:avLst/>
              <a:gdLst/>
              <a:ahLst/>
              <a:cxnLst/>
              <a:rect l="l" t="t" r="r" b="b"/>
              <a:pathLst>
                <a:path w="497204" h="193675">
                  <a:moveTo>
                    <a:pt x="0" y="193547"/>
                  </a:moveTo>
                  <a:lnTo>
                    <a:pt x="496824" y="193547"/>
                  </a:lnTo>
                  <a:lnTo>
                    <a:pt x="496824" y="0"/>
                  </a:lnTo>
                  <a:lnTo>
                    <a:pt x="0" y="0"/>
                  </a:lnTo>
                  <a:lnTo>
                    <a:pt x="0" y="193547"/>
                  </a:lnTo>
                  <a:close/>
                </a:path>
              </a:pathLst>
            </a:custGeom>
            <a:ln w="571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1673351" y="1104900"/>
            <a:ext cx="3108960" cy="2277110"/>
            <a:chOff x="1673351" y="1104900"/>
            <a:chExt cx="3108960" cy="227711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73351" y="1104900"/>
              <a:ext cx="3108960" cy="227685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061971" y="1754123"/>
              <a:ext cx="528955" cy="434340"/>
            </a:xfrm>
            <a:custGeom>
              <a:avLst/>
              <a:gdLst/>
              <a:ahLst/>
              <a:cxnLst/>
              <a:rect l="l" t="t" r="r" b="b"/>
              <a:pathLst>
                <a:path w="528955" h="434339">
                  <a:moveTo>
                    <a:pt x="0" y="434339"/>
                  </a:moveTo>
                  <a:lnTo>
                    <a:pt x="528827" y="434339"/>
                  </a:lnTo>
                  <a:lnTo>
                    <a:pt x="528827" y="0"/>
                  </a:lnTo>
                  <a:lnTo>
                    <a:pt x="0" y="0"/>
                  </a:lnTo>
                  <a:lnTo>
                    <a:pt x="0" y="434339"/>
                  </a:lnTo>
                  <a:close/>
                </a:path>
              </a:pathLst>
            </a:custGeom>
            <a:ln w="571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36052" y="3907535"/>
            <a:ext cx="3134868" cy="2345436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8036052" y="1046988"/>
            <a:ext cx="3134995" cy="2334895"/>
            <a:chOff x="8036052" y="1046988"/>
            <a:chExt cx="3134995" cy="233489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36052" y="1046988"/>
              <a:ext cx="3134868" cy="233476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8414004" y="1636776"/>
              <a:ext cx="573405" cy="376555"/>
            </a:xfrm>
            <a:custGeom>
              <a:avLst/>
              <a:gdLst/>
              <a:ahLst/>
              <a:cxnLst/>
              <a:rect l="l" t="t" r="r" b="b"/>
              <a:pathLst>
                <a:path w="573404" h="376555">
                  <a:moveTo>
                    <a:pt x="0" y="376427"/>
                  </a:moveTo>
                  <a:lnTo>
                    <a:pt x="573024" y="376427"/>
                  </a:lnTo>
                  <a:lnTo>
                    <a:pt x="573024" y="0"/>
                  </a:lnTo>
                  <a:lnTo>
                    <a:pt x="0" y="0"/>
                  </a:lnTo>
                  <a:lnTo>
                    <a:pt x="0" y="376427"/>
                  </a:lnTo>
                  <a:close/>
                </a:path>
              </a:pathLst>
            </a:custGeom>
            <a:ln w="571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16939" y="403605"/>
            <a:ext cx="71621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統一超</a:t>
            </a:r>
            <a:r>
              <a:rPr spc="-10" dirty="0"/>
              <a:t>商</a:t>
            </a:r>
            <a:r>
              <a:rPr dirty="0"/>
              <a:t>(7-11)KI</a:t>
            </a:r>
            <a:r>
              <a:rPr spc="5" dirty="0"/>
              <a:t>O</a:t>
            </a:r>
            <a:r>
              <a:rPr dirty="0"/>
              <a:t>S</a:t>
            </a:r>
            <a:r>
              <a:rPr spc="-5" dirty="0"/>
              <a:t>K</a:t>
            </a:r>
            <a:r>
              <a:rPr dirty="0"/>
              <a:t>領取流程(2)</a:t>
            </a:r>
          </a:p>
        </p:txBody>
      </p:sp>
      <p:grpSp>
        <p:nvGrpSpPr>
          <p:cNvPr id="13" name="object 13"/>
          <p:cNvGrpSpPr/>
          <p:nvPr/>
        </p:nvGrpSpPr>
        <p:grpSpPr>
          <a:xfrm>
            <a:off x="5585459" y="3187064"/>
            <a:ext cx="457834" cy="434340"/>
            <a:chOff x="5585459" y="3187064"/>
            <a:chExt cx="457834" cy="434340"/>
          </a:xfrm>
        </p:grpSpPr>
        <p:sp>
          <p:nvSpPr>
            <p:cNvPr id="14" name="object 14"/>
            <p:cNvSpPr/>
            <p:nvPr/>
          </p:nvSpPr>
          <p:spPr>
            <a:xfrm>
              <a:off x="5591809" y="3193414"/>
              <a:ext cx="445134" cy="421640"/>
            </a:xfrm>
            <a:custGeom>
              <a:avLst/>
              <a:gdLst/>
              <a:ahLst/>
              <a:cxnLst/>
              <a:rect l="l" t="t" r="r" b="b"/>
              <a:pathLst>
                <a:path w="445135" h="421639">
                  <a:moveTo>
                    <a:pt x="146557" y="0"/>
                  </a:moveTo>
                  <a:lnTo>
                    <a:pt x="213867" y="81787"/>
                  </a:lnTo>
                  <a:lnTo>
                    <a:pt x="0" y="257429"/>
                  </a:lnTo>
                  <a:lnTo>
                    <a:pt x="134365" y="421132"/>
                  </a:lnTo>
                  <a:lnTo>
                    <a:pt x="348234" y="245490"/>
                  </a:lnTo>
                  <a:lnTo>
                    <a:pt x="415416" y="327279"/>
                  </a:lnTo>
                  <a:lnTo>
                    <a:pt x="444626" y="29210"/>
                  </a:lnTo>
                  <a:lnTo>
                    <a:pt x="14655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591809" y="3193414"/>
              <a:ext cx="445134" cy="421640"/>
            </a:xfrm>
            <a:custGeom>
              <a:avLst/>
              <a:gdLst/>
              <a:ahLst/>
              <a:cxnLst/>
              <a:rect l="l" t="t" r="r" b="b"/>
              <a:pathLst>
                <a:path w="445135" h="421639">
                  <a:moveTo>
                    <a:pt x="415416" y="327279"/>
                  </a:moveTo>
                  <a:lnTo>
                    <a:pt x="348234" y="245490"/>
                  </a:lnTo>
                  <a:lnTo>
                    <a:pt x="134365" y="421132"/>
                  </a:lnTo>
                  <a:lnTo>
                    <a:pt x="0" y="257429"/>
                  </a:lnTo>
                  <a:lnTo>
                    <a:pt x="213867" y="81787"/>
                  </a:lnTo>
                  <a:lnTo>
                    <a:pt x="146557" y="0"/>
                  </a:lnTo>
                  <a:lnTo>
                    <a:pt x="444626" y="29210"/>
                  </a:lnTo>
                  <a:lnTo>
                    <a:pt x="415416" y="327279"/>
                  </a:lnTo>
                  <a:close/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375920" y="1198245"/>
            <a:ext cx="24130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latin typeface="Microsoft JhengHei"/>
                <a:cs typeface="Microsoft JhengHei"/>
              </a:rPr>
              <a:t>5</a:t>
            </a:r>
            <a:r>
              <a:rPr sz="2000" b="1" dirty="0">
                <a:latin typeface="Microsoft JhengHei"/>
                <a:cs typeface="Microsoft JhengHei"/>
              </a:rPr>
              <a:t>.</a:t>
            </a:r>
            <a:endParaRPr sz="2000">
              <a:latin typeface="Microsoft JhengHei"/>
              <a:cs typeface="Microsoft JhengHe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75920" y="1502740"/>
            <a:ext cx="53467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Microsoft JhengHei"/>
                <a:cs typeface="Microsoft JhengHei"/>
              </a:rPr>
              <a:t>點選</a:t>
            </a:r>
            <a:endParaRPr sz="2000">
              <a:latin typeface="Microsoft JhengHei"/>
              <a:cs typeface="Microsoft JhengHe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75920" y="1808226"/>
            <a:ext cx="104394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Microsoft JhengHei"/>
                <a:cs typeface="Microsoft JhengHei"/>
              </a:rPr>
              <a:t>靠卡感應</a:t>
            </a:r>
            <a:endParaRPr sz="2000">
              <a:latin typeface="Microsoft JhengHei"/>
              <a:cs typeface="Microsoft JhengHe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92379" y="4004564"/>
            <a:ext cx="1045210" cy="1550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Microsoft JhengHei"/>
                <a:cs typeface="Microsoft JhengHei"/>
              </a:rPr>
              <a:t>6.</a:t>
            </a:r>
            <a:endParaRPr sz="2000">
              <a:latin typeface="Microsoft JhengHei"/>
              <a:cs typeface="Microsoft JhengHei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 b="1" spc="5" dirty="0">
                <a:latin typeface="Microsoft JhengHei"/>
                <a:cs typeface="Microsoft JhengHei"/>
              </a:rPr>
              <a:t>將卡片置 </a:t>
            </a:r>
            <a:r>
              <a:rPr sz="2000" b="1" dirty="0">
                <a:latin typeface="Microsoft JhengHei"/>
                <a:cs typeface="Microsoft JhengHei"/>
              </a:rPr>
              <a:t>於</a:t>
            </a:r>
            <a:r>
              <a:rPr sz="2000" b="1" dirty="0">
                <a:solidFill>
                  <a:srgbClr val="FF0000"/>
                </a:solidFill>
                <a:latin typeface="Microsoft JhengHei"/>
                <a:cs typeface="Microsoft JhengHei"/>
              </a:rPr>
              <a:t>左側</a:t>
            </a:r>
            <a:r>
              <a:rPr sz="2000" b="1" dirty="0">
                <a:latin typeface="Microsoft JhengHei"/>
                <a:cs typeface="Microsoft JhengHei"/>
              </a:rPr>
              <a:t>感 應區並點 選下一步</a:t>
            </a:r>
            <a:endParaRPr sz="2000">
              <a:latin typeface="Microsoft JhengHei"/>
              <a:cs typeface="Microsoft JhengHe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443598" y="1216608"/>
            <a:ext cx="24130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latin typeface="Microsoft JhengHei"/>
                <a:cs typeface="Microsoft JhengHei"/>
              </a:rPr>
              <a:t>7</a:t>
            </a:r>
            <a:r>
              <a:rPr sz="2000" b="1" dirty="0">
                <a:latin typeface="Microsoft JhengHei"/>
                <a:cs typeface="Microsoft JhengHei"/>
              </a:rPr>
              <a:t>.</a:t>
            </a:r>
            <a:endParaRPr sz="2000">
              <a:latin typeface="Microsoft JhengHei"/>
              <a:cs typeface="Microsoft JhengHe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443598" y="1521968"/>
            <a:ext cx="1043940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Microsoft JhengHei"/>
                <a:cs typeface="Microsoft JhengHei"/>
              </a:rPr>
              <a:t>點選當天 幸福餐券</a:t>
            </a:r>
            <a:endParaRPr sz="2000">
              <a:latin typeface="Microsoft JhengHei"/>
              <a:cs typeface="Microsoft JhengHe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470650" y="3997197"/>
            <a:ext cx="1384935" cy="1245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latin typeface="Microsoft JhengHei"/>
                <a:cs typeface="Microsoft JhengHei"/>
              </a:rPr>
              <a:t>8.</a:t>
            </a:r>
            <a:endParaRPr sz="2000">
              <a:latin typeface="Microsoft JhengHei"/>
              <a:cs typeface="Microsoft JhengHei"/>
            </a:endParaRPr>
          </a:p>
          <a:p>
            <a:pPr marL="12700" marR="5080">
              <a:lnSpc>
                <a:spcPct val="100000"/>
              </a:lnSpc>
              <a:tabLst>
                <a:tab pos="608330" algn="l"/>
              </a:tabLst>
            </a:pPr>
            <a:r>
              <a:rPr sz="2000" b="1" dirty="0">
                <a:latin typeface="Microsoft JhengHei"/>
                <a:cs typeface="Microsoft JhengHei"/>
              </a:rPr>
              <a:t>點選+號選 擇</a:t>
            </a:r>
            <a:r>
              <a:rPr sz="2000" b="1" spc="-10" dirty="0">
                <a:latin typeface="Microsoft JhengHei"/>
                <a:cs typeface="Microsoft JhengHei"/>
              </a:rPr>
              <a:t> </a:t>
            </a:r>
            <a:r>
              <a:rPr sz="2000" b="1" dirty="0">
                <a:latin typeface="Microsoft JhengHei"/>
                <a:cs typeface="Microsoft JhengHei"/>
              </a:rPr>
              <a:t>1	份，並 點選下一步</a:t>
            </a:r>
            <a:endParaRPr sz="2000">
              <a:latin typeface="Microsoft JhengHei"/>
              <a:cs typeface="Microsoft JhengHe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3084322" y="3498850"/>
            <a:ext cx="288925" cy="331470"/>
            <a:chOff x="3084322" y="3498850"/>
            <a:chExt cx="288925" cy="331470"/>
          </a:xfrm>
        </p:grpSpPr>
        <p:sp>
          <p:nvSpPr>
            <p:cNvPr id="24" name="object 24"/>
            <p:cNvSpPr/>
            <p:nvPr/>
          </p:nvSpPr>
          <p:spPr>
            <a:xfrm>
              <a:off x="3090672" y="3505200"/>
              <a:ext cx="276225" cy="318770"/>
            </a:xfrm>
            <a:custGeom>
              <a:avLst/>
              <a:gdLst/>
              <a:ahLst/>
              <a:cxnLst/>
              <a:rect l="l" t="t" r="r" b="b"/>
              <a:pathLst>
                <a:path w="276225" h="318770">
                  <a:moveTo>
                    <a:pt x="206882" y="0"/>
                  </a:moveTo>
                  <a:lnTo>
                    <a:pt x="68960" y="0"/>
                  </a:lnTo>
                  <a:lnTo>
                    <a:pt x="68960" y="180594"/>
                  </a:lnTo>
                  <a:lnTo>
                    <a:pt x="0" y="180594"/>
                  </a:lnTo>
                  <a:lnTo>
                    <a:pt x="137921" y="318516"/>
                  </a:lnTo>
                  <a:lnTo>
                    <a:pt x="275843" y="180594"/>
                  </a:lnTo>
                  <a:lnTo>
                    <a:pt x="206882" y="180594"/>
                  </a:lnTo>
                  <a:lnTo>
                    <a:pt x="20688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090672" y="3505200"/>
              <a:ext cx="276225" cy="318770"/>
            </a:xfrm>
            <a:custGeom>
              <a:avLst/>
              <a:gdLst/>
              <a:ahLst/>
              <a:cxnLst/>
              <a:rect l="l" t="t" r="r" b="b"/>
              <a:pathLst>
                <a:path w="276225" h="318770">
                  <a:moveTo>
                    <a:pt x="0" y="180594"/>
                  </a:moveTo>
                  <a:lnTo>
                    <a:pt x="68960" y="180594"/>
                  </a:lnTo>
                  <a:lnTo>
                    <a:pt x="68960" y="0"/>
                  </a:lnTo>
                  <a:lnTo>
                    <a:pt x="206882" y="0"/>
                  </a:lnTo>
                  <a:lnTo>
                    <a:pt x="206882" y="180594"/>
                  </a:lnTo>
                  <a:lnTo>
                    <a:pt x="275843" y="180594"/>
                  </a:lnTo>
                  <a:lnTo>
                    <a:pt x="137921" y="318516"/>
                  </a:lnTo>
                  <a:lnTo>
                    <a:pt x="0" y="180594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9459214" y="3530853"/>
            <a:ext cx="288925" cy="331470"/>
            <a:chOff x="9459214" y="3530853"/>
            <a:chExt cx="288925" cy="331470"/>
          </a:xfrm>
        </p:grpSpPr>
        <p:sp>
          <p:nvSpPr>
            <p:cNvPr id="27" name="object 27"/>
            <p:cNvSpPr/>
            <p:nvPr/>
          </p:nvSpPr>
          <p:spPr>
            <a:xfrm>
              <a:off x="9465564" y="3537203"/>
              <a:ext cx="276225" cy="318770"/>
            </a:xfrm>
            <a:custGeom>
              <a:avLst/>
              <a:gdLst/>
              <a:ahLst/>
              <a:cxnLst/>
              <a:rect l="l" t="t" r="r" b="b"/>
              <a:pathLst>
                <a:path w="276225" h="318770">
                  <a:moveTo>
                    <a:pt x="206882" y="0"/>
                  </a:moveTo>
                  <a:lnTo>
                    <a:pt x="68960" y="0"/>
                  </a:lnTo>
                  <a:lnTo>
                    <a:pt x="68960" y="180594"/>
                  </a:lnTo>
                  <a:lnTo>
                    <a:pt x="0" y="180594"/>
                  </a:lnTo>
                  <a:lnTo>
                    <a:pt x="137921" y="318516"/>
                  </a:lnTo>
                  <a:lnTo>
                    <a:pt x="275843" y="180594"/>
                  </a:lnTo>
                  <a:lnTo>
                    <a:pt x="206882" y="180594"/>
                  </a:lnTo>
                  <a:lnTo>
                    <a:pt x="20688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465564" y="3537203"/>
              <a:ext cx="276225" cy="318770"/>
            </a:xfrm>
            <a:custGeom>
              <a:avLst/>
              <a:gdLst/>
              <a:ahLst/>
              <a:cxnLst/>
              <a:rect l="l" t="t" r="r" b="b"/>
              <a:pathLst>
                <a:path w="276225" h="318770">
                  <a:moveTo>
                    <a:pt x="0" y="180594"/>
                  </a:moveTo>
                  <a:lnTo>
                    <a:pt x="68960" y="180594"/>
                  </a:lnTo>
                  <a:lnTo>
                    <a:pt x="68960" y="0"/>
                  </a:lnTo>
                  <a:lnTo>
                    <a:pt x="206882" y="0"/>
                  </a:lnTo>
                  <a:lnTo>
                    <a:pt x="206882" y="180594"/>
                  </a:lnTo>
                  <a:lnTo>
                    <a:pt x="275843" y="180594"/>
                  </a:lnTo>
                  <a:lnTo>
                    <a:pt x="137921" y="318516"/>
                  </a:lnTo>
                  <a:lnTo>
                    <a:pt x="0" y="180594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85"/>
              </a:spcBef>
            </a:pPr>
            <a:fld id="{81D60167-4931-47E6-BA6A-407CBD079E47}" type="slidenum">
              <a:rPr dirty="0"/>
              <a:t>7</a:t>
            </a:fld>
            <a:endParaRPr dirty="0"/>
          </a:p>
        </p:txBody>
      </p:sp>
      <p:sp>
        <p:nvSpPr>
          <p:cNvPr id="30" name="object 3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/>
              <a:t>本簡報內容為一卡通票證版權所有，未經授權不得對外公佈或向第三方揭示，如經發現本公司保留法律追訴權利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71244" y="2307335"/>
            <a:ext cx="3561715" cy="2668905"/>
            <a:chOff x="1571244" y="2307335"/>
            <a:chExt cx="3561715" cy="26689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71244" y="2307335"/>
              <a:ext cx="3561587" cy="266852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323588" y="4523231"/>
              <a:ext cx="655320" cy="413384"/>
            </a:xfrm>
            <a:custGeom>
              <a:avLst/>
              <a:gdLst/>
              <a:ahLst/>
              <a:cxnLst/>
              <a:rect l="l" t="t" r="r" b="b"/>
              <a:pathLst>
                <a:path w="655320" h="413385">
                  <a:moveTo>
                    <a:pt x="0" y="413004"/>
                  </a:moveTo>
                  <a:lnTo>
                    <a:pt x="655320" y="413004"/>
                  </a:lnTo>
                  <a:lnTo>
                    <a:pt x="655320" y="0"/>
                  </a:lnTo>
                  <a:lnTo>
                    <a:pt x="0" y="0"/>
                  </a:lnTo>
                  <a:lnTo>
                    <a:pt x="0" y="413004"/>
                  </a:lnTo>
                  <a:close/>
                </a:path>
              </a:pathLst>
            </a:custGeom>
            <a:ln w="571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16939" y="403605"/>
            <a:ext cx="57251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統一超</a:t>
            </a:r>
            <a:r>
              <a:rPr spc="-10" dirty="0"/>
              <a:t>商</a:t>
            </a:r>
            <a:r>
              <a:rPr dirty="0"/>
              <a:t>(7-</a:t>
            </a:r>
            <a:r>
              <a:rPr spc="-5" dirty="0"/>
              <a:t>11</a:t>
            </a:r>
            <a:r>
              <a:rPr dirty="0"/>
              <a:t>)領取流程(3)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5187441" y="4041394"/>
            <a:ext cx="561340" cy="488315"/>
            <a:chOff x="5187441" y="4041394"/>
            <a:chExt cx="561340" cy="488315"/>
          </a:xfrm>
        </p:grpSpPr>
        <p:sp>
          <p:nvSpPr>
            <p:cNvPr id="7" name="object 7"/>
            <p:cNvSpPr/>
            <p:nvPr/>
          </p:nvSpPr>
          <p:spPr>
            <a:xfrm>
              <a:off x="5193791" y="4047744"/>
              <a:ext cx="548640" cy="475615"/>
            </a:xfrm>
            <a:custGeom>
              <a:avLst/>
              <a:gdLst/>
              <a:ahLst/>
              <a:cxnLst/>
              <a:rect l="l" t="t" r="r" b="b"/>
              <a:pathLst>
                <a:path w="548639" h="475614">
                  <a:moveTo>
                    <a:pt x="310896" y="0"/>
                  </a:moveTo>
                  <a:lnTo>
                    <a:pt x="310896" y="118871"/>
                  </a:lnTo>
                  <a:lnTo>
                    <a:pt x="0" y="118871"/>
                  </a:lnTo>
                  <a:lnTo>
                    <a:pt x="0" y="356615"/>
                  </a:lnTo>
                  <a:lnTo>
                    <a:pt x="310896" y="356615"/>
                  </a:lnTo>
                  <a:lnTo>
                    <a:pt x="310896" y="475487"/>
                  </a:lnTo>
                  <a:lnTo>
                    <a:pt x="548640" y="237743"/>
                  </a:lnTo>
                  <a:lnTo>
                    <a:pt x="31089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193791" y="4047744"/>
              <a:ext cx="548640" cy="475615"/>
            </a:xfrm>
            <a:custGeom>
              <a:avLst/>
              <a:gdLst/>
              <a:ahLst/>
              <a:cxnLst/>
              <a:rect l="l" t="t" r="r" b="b"/>
              <a:pathLst>
                <a:path w="548639" h="475614">
                  <a:moveTo>
                    <a:pt x="310896" y="475487"/>
                  </a:moveTo>
                  <a:lnTo>
                    <a:pt x="310896" y="356615"/>
                  </a:lnTo>
                  <a:lnTo>
                    <a:pt x="0" y="356615"/>
                  </a:lnTo>
                  <a:lnTo>
                    <a:pt x="0" y="118871"/>
                  </a:lnTo>
                  <a:lnTo>
                    <a:pt x="310896" y="118871"/>
                  </a:lnTo>
                  <a:lnTo>
                    <a:pt x="310896" y="0"/>
                  </a:lnTo>
                  <a:lnTo>
                    <a:pt x="548640" y="237743"/>
                  </a:lnTo>
                  <a:lnTo>
                    <a:pt x="310896" y="475487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12242" y="2359532"/>
            <a:ext cx="1297940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latin typeface="Microsoft JhengHei"/>
                <a:cs typeface="Microsoft JhengHei"/>
              </a:rPr>
              <a:t>9.</a:t>
            </a:r>
            <a:endParaRPr sz="2000">
              <a:latin typeface="Microsoft JhengHei"/>
              <a:cs typeface="Microsoft JhengHei"/>
            </a:endParaRPr>
          </a:p>
          <a:p>
            <a:pPr marL="12700" marR="5080">
              <a:lnSpc>
                <a:spcPct val="100000"/>
              </a:lnSpc>
            </a:pPr>
            <a:r>
              <a:rPr sz="2000" b="1" dirty="0">
                <a:latin typeface="Microsoft JhengHei"/>
                <a:cs typeface="Microsoft JhengHei"/>
              </a:rPr>
              <a:t>確認無誤後 點選確認</a:t>
            </a:r>
            <a:endParaRPr sz="2000">
              <a:latin typeface="Microsoft JhengHei"/>
              <a:cs typeface="Microsoft JhengHe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707126" y="2386711"/>
            <a:ext cx="1944370" cy="1489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latin typeface="Microsoft JhengHei"/>
                <a:cs typeface="Microsoft JhengHei"/>
              </a:rPr>
              <a:t>10.</a:t>
            </a:r>
            <a:endParaRPr sz="2000">
              <a:latin typeface="Microsoft JhengHei"/>
              <a:cs typeface="Microsoft JhengHei"/>
            </a:endParaRPr>
          </a:p>
          <a:p>
            <a:pPr marL="12700" marR="142240">
              <a:lnSpc>
                <a:spcPct val="100000"/>
              </a:lnSpc>
            </a:pPr>
            <a:r>
              <a:rPr sz="2000" b="1" dirty="0">
                <a:latin typeface="Microsoft JhengHei"/>
                <a:cs typeface="Microsoft JhengHei"/>
              </a:rPr>
              <a:t>取得小白單， </a:t>
            </a:r>
            <a:r>
              <a:rPr sz="2000" b="1" spc="5" dirty="0">
                <a:latin typeface="Microsoft JhengHei"/>
                <a:cs typeface="Microsoft JhengHei"/>
              </a:rPr>
              <a:t> </a:t>
            </a:r>
            <a:r>
              <a:rPr sz="2000" b="1" dirty="0">
                <a:latin typeface="Microsoft JhengHei"/>
                <a:cs typeface="Microsoft JhengHei"/>
              </a:rPr>
              <a:t>並攜帶小白單至 櫃台兌換餐點。</a:t>
            </a:r>
            <a:endParaRPr sz="20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b="1" spc="-5" dirty="0">
                <a:solidFill>
                  <a:srgbClr val="FF0000"/>
                </a:solidFill>
                <a:latin typeface="Microsoft JhengHei"/>
                <a:cs typeface="Microsoft JhengHei"/>
              </a:rPr>
              <a:t>*超商小白單不必回收</a:t>
            </a:r>
            <a:endParaRPr sz="1600">
              <a:latin typeface="Microsoft JhengHei"/>
              <a:cs typeface="Microsoft JhengHe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29728" y="368808"/>
            <a:ext cx="2570988" cy="6123432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85"/>
              </a:spcBef>
            </a:pPr>
            <a:fld id="{81D60167-4931-47E6-BA6A-407CBD079E47}" type="slidenum">
              <a:rPr dirty="0"/>
              <a:t>8</a:t>
            </a:fld>
            <a:endParaRPr dirty="0"/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/>
              <a:t>本簡報內容為一卡通票證版權所有，未經授權不得對外公佈或向第三方揭示，如經發現本公司保留法律追訴權利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342631" y="1459991"/>
            <a:ext cx="4575175" cy="3351529"/>
            <a:chOff x="7342631" y="1459991"/>
            <a:chExt cx="4575175" cy="335152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42631" y="1459991"/>
              <a:ext cx="4575048" cy="335127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535923" y="2506980"/>
              <a:ext cx="1887220" cy="495300"/>
            </a:xfrm>
            <a:custGeom>
              <a:avLst/>
              <a:gdLst/>
              <a:ahLst/>
              <a:cxnLst/>
              <a:rect l="l" t="t" r="r" b="b"/>
              <a:pathLst>
                <a:path w="1887220" h="495300">
                  <a:moveTo>
                    <a:pt x="0" y="495300"/>
                  </a:moveTo>
                  <a:lnTo>
                    <a:pt x="1886712" y="495300"/>
                  </a:lnTo>
                  <a:lnTo>
                    <a:pt x="1886712" y="0"/>
                  </a:lnTo>
                  <a:lnTo>
                    <a:pt x="0" y="0"/>
                  </a:lnTo>
                  <a:lnTo>
                    <a:pt x="0" y="495300"/>
                  </a:lnTo>
                  <a:close/>
                </a:path>
              </a:pathLst>
            </a:custGeom>
            <a:ln w="571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2036064" y="3962400"/>
            <a:ext cx="3051175" cy="2200910"/>
            <a:chOff x="2036064" y="3962400"/>
            <a:chExt cx="3051175" cy="220091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36064" y="3962400"/>
              <a:ext cx="3051048" cy="220065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749296" y="4619244"/>
              <a:ext cx="1529080" cy="413384"/>
            </a:xfrm>
            <a:custGeom>
              <a:avLst/>
              <a:gdLst/>
              <a:ahLst/>
              <a:cxnLst/>
              <a:rect l="l" t="t" r="r" b="b"/>
              <a:pathLst>
                <a:path w="1529079" h="413385">
                  <a:moveTo>
                    <a:pt x="0" y="413003"/>
                  </a:moveTo>
                  <a:lnTo>
                    <a:pt x="1528571" y="413003"/>
                  </a:lnTo>
                  <a:lnTo>
                    <a:pt x="1528571" y="0"/>
                  </a:lnTo>
                  <a:lnTo>
                    <a:pt x="0" y="0"/>
                  </a:lnTo>
                  <a:lnTo>
                    <a:pt x="0" y="413003"/>
                  </a:lnTo>
                  <a:close/>
                </a:path>
              </a:pathLst>
            </a:custGeom>
            <a:ln w="571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2036064" y="1100327"/>
            <a:ext cx="3034665" cy="2200910"/>
            <a:chOff x="2036064" y="1100327"/>
            <a:chExt cx="3034665" cy="220091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36064" y="1100327"/>
              <a:ext cx="3034284" cy="220065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930652" y="1722119"/>
              <a:ext cx="657225" cy="413384"/>
            </a:xfrm>
            <a:custGeom>
              <a:avLst/>
              <a:gdLst/>
              <a:ahLst/>
              <a:cxnLst/>
              <a:rect l="l" t="t" r="r" b="b"/>
              <a:pathLst>
                <a:path w="657225" h="413385">
                  <a:moveTo>
                    <a:pt x="0" y="413003"/>
                  </a:moveTo>
                  <a:lnTo>
                    <a:pt x="656844" y="413003"/>
                  </a:lnTo>
                  <a:lnTo>
                    <a:pt x="656844" y="0"/>
                  </a:lnTo>
                  <a:lnTo>
                    <a:pt x="0" y="0"/>
                  </a:lnTo>
                  <a:lnTo>
                    <a:pt x="0" y="413003"/>
                  </a:lnTo>
                  <a:close/>
                </a:path>
              </a:pathLst>
            </a:custGeom>
            <a:ln w="571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916939" y="403605"/>
            <a:ext cx="55156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統一超商手輸卡號領取流程</a:t>
            </a:r>
          </a:p>
        </p:txBody>
      </p:sp>
      <p:grpSp>
        <p:nvGrpSpPr>
          <p:cNvPr id="12" name="object 12"/>
          <p:cNvGrpSpPr/>
          <p:nvPr/>
        </p:nvGrpSpPr>
        <p:grpSpPr>
          <a:xfrm>
            <a:off x="5828665" y="4402201"/>
            <a:ext cx="543560" cy="514984"/>
            <a:chOff x="5828665" y="4402201"/>
            <a:chExt cx="543560" cy="514984"/>
          </a:xfrm>
        </p:grpSpPr>
        <p:sp>
          <p:nvSpPr>
            <p:cNvPr id="13" name="object 13"/>
            <p:cNvSpPr/>
            <p:nvPr/>
          </p:nvSpPr>
          <p:spPr>
            <a:xfrm>
              <a:off x="5835015" y="4408551"/>
              <a:ext cx="530860" cy="502284"/>
            </a:xfrm>
            <a:custGeom>
              <a:avLst/>
              <a:gdLst/>
              <a:ahLst/>
              <a:cxnLst/>
              <a:rect l="l" t="t" r="r" b="b"/>
              <a:pathLst>
                <a:path w="530860" h="502285">
                  <a:moveTo>
                    <a:pt x="174879" y="0"/>
                  </a:moveTo>
                  <a:lnTo>
                    <a:pt x="255015" y="97536"/>
                  </a:lnTo>
                  <a:lnTo>
                    <a:pt x="0" y="307086"/>
                  </a:lnTo>
                  <a:lnTo>
                    <a:pt x="160274" y="502157"/>
                  </a:lnTo>
                  <a:lnTo>
                    <a:pt x="415289" y="292735"/>
                  </a:lnTo>
                  <a:lnTo>
                    <a:pt x="495426" y="390271"/>
                  </a:lnTo>
                  <a:lnTo>
                    <a:pt x="530351" y="34798"/>
                  </a:lnTo>
                  <a:lnTo>
                    <a:pt x="17487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835015" y="4408551"/>
              <a:ext cx="530860" cy="502284"/>
            </a:xfrm>
            <a:custGeom>
              <a:avLst/>
              <a:gdLst/>
              <a:ahLst/>
              <a:cxnLst/>
              <a:rect l="l" t="t" r="r" b="b"/>
              <a:pathLst>
                <a:path w="530860" h="502285">
                  <a:moveTo>
                    <a:pt x="495426" y="390271"/>
                  </a:moveTo>
                  <a:lnTo>
                    <a:pt x="415289" y="292735"/>
                  </a:lnTo>
                  <a:lnTo>
                    <a:pt x="160274" y="502157"/>
                  </a:lnTo>
                  <a:lnTo>
                    <a:pt x="0" y="307086"/>
                  </a:lnTo>
                  <a:lnTo>
                    <a:pt x="255015" y="97536"/>
                  </a:lnTo>
                  <a:lnTo>
                    <a:pt x="174879" y="0"/>
                  </a:lnTo>
                  <a:lnTo>
                    <a:pt x="530351" y="34798"/>
                  </a:lnTo>
                  <a:lnTo>
                    <a:pt x="495426" y="390271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238759" y="1327784"/>
            <a:ext cx="1729105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latin typeface="Microsoft JhengHei"/>
                <a:cs typeface="Microsoft JhengHei"/>
              </a:rPr>
              <a:t>5.</a:t>
            </a:r>
            <a:endParaRPr sz="2000">
              <a:latin typeface="Microsoft JhengHei"/>
              <a:cs typeface="Microsoft JhengHei"/>
            </a:endParaRPr>
          </a:p>
          <a:p>
            <a:pPr marL="12700" marR="5080">
              <a:lnSpc>
                <a:spcPct val="100000"/>
              </a:lnSpc>
            </a:pPr>
            <a:r>
              <a:rPr sz="2000" b="1" dirty="0">
                <a:latin typeface="Microsoft JhengHei"/>
                <a:cs typeface="Microsoft JhengHei"/>
              </a:rPr>
              <a:t>(接</a:t>
            </a:r>
            <a:r>
              <a:rPr sz="2000" b="1" spc="-15" dirty="0">
                <a:latin typeface="Microsoft JhengHei"/>
                <a:cs typeface="Microsoft JhengHei"/>
              </a:rPr>
              <a:t>續</a:t>
            </a:r>
            <a:r>
              <a:rPr sz="2000" b="1" spc="5" dirty="0">
                <a:latin typeface="Microsoft JhengHei"/>
                <a:cs typeface="Microsoft JhengHei"/>
              </a:rPr>
              <a:t>上頁</a:t>
            </a:r>
            <a:r>
              <a:rPr sz="2000" b="1" spc="-20" dirty="0">
                <a:latin typeface="Microsoft JhengHei"/>
                <a:cs typeface="Microsoft JhengHei"/>
              </a:rPr>
              <a:t>流</a:t>
            </a:r>
            <a:r>
              <a:rPr sz="2000" b="1" dirty="0">
                <a:latin typeface="Microsoft JhengHei"/>
                <a:cs typeface="Microsoft JhengHei"/>
              </a:rPr>
              <a:t>程) 點選手動輸入 卡號</a:t>
            </a:r>
            <a:endParaRPr sz="2000">
              <a:latin typeface="Microsoft JhengHei"/>
              <a:cs typeface="Microsoft JhengHe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52450" y="3993007"/>
            <a:ext cx="1552575" cy="1245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latin typeface="Microsoft JhengHei"/>
                <a:cs typeface="Microsoft JhengHei"/>
              </a:rPr>
              <a:t>6.</a:t>
            </a:r>
            <a:endParaRPr sz="2000">
              <a:latin typeface="Microsoft JhengHei"/>
              <a:cs typeface="Microsoft JhengHei"/>
            </a:endParaRPr>
          </a:p>
          <a:p>
            <a:pPr marL="12700" marR="5080">
              <a:lnSpc>
                <a:spcPct val="100000"/>
              </a:lnSpc>
            </a:pPr>
            <a:r>
              <a:rPr sz="2000" b="1" dirty="0">
                <a:latin typeface="Microsoft JhengHei"/>
                <a:cs typeface="Microsoft JhengHei"/>
              </a:rPr>
              <a:t>輸入卡片背面 之外觀卡號 </a:t>
            </a:r>
            <a:r>
              <a:rPr sz="2000" b="1" spc="-5" dirty="0">
                <a:latin typeface="Microsoft JhengHei"/>
                <a:cs typeface="Microsoft JhengHei"/>
              </a:rPr>
              <a:t>(11</a:t>
            </a:r>
            <a:r>
              <a:rPr sz="2000" b="1" dirty="0">
                <a:latin typeface="Microsoft JhengHei"/>
                <a:cs typeface="Microsoft JhengHei"/>
              </a:rPr>
              <a:t>或</a:t>
            </a:r>
            <a:r>
              <a:rPr sz="2000" b="1" spc="-10" dirty="0">
                <a:latin typeface="Microsoft JhengHei"/>
                <a:cs typeface="Microsoft JhengHei"/>
              </a:rPr>
              <a:t>16</a:t>
            </a:r>
            <a:r>
              <a:rPr sz="2000" b="1" dirty="0">
                <a:latin typeface="Microsoft JhengHei"/>
                <a:cs typeface="Microsoft JhengHei"/>
              </a:rPr>
              <a:t>碼)</a:t>
            </a:r>
            <a:endParaRPr sz="2000">
              <a:latin typeface="Microsoft JhengHei"/>
              <a:cs typeface="Microsoft JhengHe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044946" y="1303477"/>
            <a:ext cx="1043940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latin typeface="Microsoft JhengHei"/>
                <a:cs typeface="Microsoft JhengHei"/>
              </a:rPr>
              <a:t>7.</a:t>
            </a:r>
            <a:endParaRPr sz="2000">
              <a:latin typeface="Microsoft JhengHei"/>
              <a:cs typeface="Microsoft JhengHei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 b="1" dirty="0">
                <a:latin typeface="Microsoft JhengHei"/>
                <a:cs typeface="Microsoft JhengHei"/>
              </a:rPr>
              <a:t>輸入學生 證上之學 生證學號</a:t>
            </a:r>
            <a:endParaRPr sz="2000">
              <a:latin typeface="Microsoft JhengHei"/>
              <a:cs typeface="Microsoft JhengHe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815196" y="5424932"/>
            <a:ext cx="1299845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latin typeface="Microsoft JhengHei"/>
                <a:cs typeface="Microsoft JhengHei"/>
              </a:rPr>
              <a:t>8.</a:t>
            </a:r>
            <a:endParaRPr sz="2000">
              <a:latin typeface="Microsoft JhengHei"/>
              <a:cs typeface="Microsoft JhengHei"/>
            </a:endParaRPr>
          </a:p>
          <a:p>
            <a:pPr marL="12700" marR="5080">
              <a:lnSpc>
                <a:spcPct val="100000"/>
              </a:lnSpc>
            </a:pPr>
            <a:r>
              <a:rPr sz="2000" b="1" dirty="0">
                <a:latin typeface="Microsoft JhengHei"/>
                <a:cs typeface="Microsoft JhengHei"/>
              </a:rPr>
              <a:t>後續流程同 靠卡感應</a:t>
            </a:r>
            <a:endParaRPr sz="2000">
              <a:latin typeface="Microsoft JhengHei"/>
              <a:cs typeface="Microsoft JhengHe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9472930" y="4964938"/>
            <a:ext cx="288925" cy="331470"/>
            <a:chOff x="9472930" y="4964938"/>
            <a:chExt cx="288925" cy="331470"/>
          </a:xfrm>
        </p:grpSpPr>
        <p:sp>
          <p:nvSpPr>
            <p:cNvPr id="20" name="object 20"/>
            <p:cNvSpPr/>
            <p:nvPr/>
          </p:nvSpPr>
          <p:spPr>
            <a:xfrm>
              <a:off x="9479280" y="4971288"/>
              <a:ext cx="276225" cy="318770"/>
            </a:xfrm>
            <a:custGeom>
              <a:avLst/>
              <a:gdLst/>
              <a:ahLst/>
              <a:cxnLst/>
              <a:rect l="l" t="t" r="r" b="b"/>
              <a:pathLst>
                <a:path w="276225" h="318770">
                  <a:moveTo>
                    <a:pt x="206883" y="0"/>
                  </a:moveTo>
                  <a:lnTo>
                    <a:pt x="68961" y="0"/>
                  </a:lnTo>
                  <a:lnTo>
                    <a:pt x="68961" y="180594"/>
                  </a:lnTo>
                  <a:lnTo>
                    <a:pt x="0" y="180594"/>
                  </a:lnTo>
                  <a:lnTo>
                    <a:pt x="137922" y="318516"/>
                  </a:lnTo>
                  <a:lnTo>
                    <a:pt x="275844" y="180594"/>
                  </a:lnTo>
                  <a:lnTo>
                    <a:pt x="206883" y="180594"/>
                  </a:lnTo>
                  <a:lnTo>
                    <a:pt x="20688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479280" y="4971288"/>
              <a:ext cx="276225" cy="318770"/>
            </a:xfrm>
            <a:custGeom>
              <a:avLst/>
              <a:gdLst/>
              <a:ahLst/>
              <a:cxnLst/>
              <a:rect l="l" t="t" r="r" b="b"/>
              <a:pathLst>
                <a:path w="276225" h="318770">
                  <a:moveTo>
                    <a:pt x="0" y="180594"/>
                  </a:moveTo>
                  <a:lnTo>
                    <a:pt x="68961" y="180594"/>
                  </a:lnTo>
                  <a:lnTo>
                    <a:pt x="68961" y="0"/>
                  </a:lnTo>
                  <a:lnTo>
                    <a:pt x="206883" y="0"/>
                  </a:lnTo>
                  <a:lnTo>
                    <a:pt x="206883" y="180594"/>
                  </a:lnTo>
                  <a:lnTo>
                    <a:pt x="275844" y="180594"/>
                  </a:lnTo>
                  <a:lnTo>
                    <a:pt x="137922" y="318516"/>
                  </a:lnTo>
                  <a:lnTo>
                    <a:pt x="0" y="180594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3442461" y="3523234"/>
            <a:ext cx="288925" cy="331470"/>
            <a:chOff x="3442461" y="3523234"/>
            <a:chExt cx="288925" cy="331470"/>
          </a:xfrm>
        </p:grpSpPr>
        <p:sp>
          <p:nvSpPr>
            <p:cNvPr id="23" name="object 23"/>
            <p:cNvSpPr/>
            <p:nvPr/>
          </p:nvSpPr>
          <p:spPr>
            <a:xfrm>
              <a:off x="3448811" y="3529584"/>
              <a:ext cx="276225" cy="318770"/>
            </a:xfrm>
            <a:custGeom>
              <a:avLst/>
              <a:gdLst/>
              <a:ahLst/>
              <a:cxnLst/>
              <a:rect l="l" t="t" r="r" b="b"/>
              <a:pathLst>
                <a:path w="276225" h="318770">
                  <a:moveTo>
                    <a:pt x="206883" y="0"/>
                  </a:moveTo>
                  <a:lnTo>
                    <a:pt x="68961" y="0"/>
                  </a:lnTo>
                  <a:lnTo>
                    <a:pt x="68961" y="180593"/>
                  </a:lnTo>
                  <a:lnTo>
                    <a:pt x="0" y="180593"/>
                  </a:lnTo>
                  <a:lnTo>
                    <a:pt x="137922" y="318515"/>
                  </a:lnTo>
                  <a:lnTo>
                    <a:pt x="275843" y="180593"/>
                  </a:lnTo>
                  <a:lnTo>
                    <a:pt x="206883" y="180593"/>
                  </a:lnTo>
                  <a:lnTo>
                    <a:pt x="20688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448811" y="3529584"/>
              <a:ext cx="276225" cy="318770"/>
            </a:xfrm>
            <a:custGeom>
              <a:avLst/>
              <a:gdLst/>
              <a:ahLst/>
              <a:cxnLst/>
              <a:rect l="l" t="t" r="r" b="b"/>
              <a:pathLst>
                <a:path w="276225" h="318770">
                  <a:moveTo>
                    <a:pt x="0" y="180593"/>
                  </a:moveTo>
                  <a:lnTo>
                    <a:pt x="68961" y="180593"/>
                  </a:lnTo>
                  <a:lnTo>
                    <a:pt x="68961" y="0"/>
                  </a:lnTo>
                  <a:lnTo>
                    <a:pt x="206883" y="0"/>
                  </a:lnTo>
                  <a:lnTo>
                    <a:pt x="206883" y="180593"/>
                  </a:lnTo>
                  <a:lnTo>
                    <a:pt x="275843" y="180593"/>
                  </a:lnTo>
                  <a:lnTo>
                    <a:pt x="137922" y="318515"/>
                  </a:lnTo>
                  <a:lnTo>
                    <a:pt x="0" y="180593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85"/>
              </a:spcBef>
            </a:pPr>
            <a:fld id="{81D60167-4931-47E6-BA6A-407CBD079E47}" type="slidenum">
              <a:rPr dirty="0"/>
              <a:t>9</a:t>
            </a:fld>
            <a:endParaRPr dirty="0"/>
          </a:p>
        </p:txBody>
      </p:sp>
      <p:sp>
        <p:nvSpPr>
          <p:cNvPr id="26" name="object 2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/>
              <a:t>本簡報內容為一卡通票證版權所有，未經授權不得對外公佈或向第三方揭示，如經發現本公司保留法律追訴權利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</TotalTime>
  <Words>1261</Words>
  <Application>Microsoft Office PowerPoint</Application>
  <PresentationFormat>寬螢幕</PresentationFormat>
  <Paragraphs>334</Paragraphs>
  <Slides>29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29</vt:i4>
      </vt:variant>
    </vt:vector>
  </HeadingPairs>
  <TitlesOfParts>
    <vt:vector size="35" baseType="lpstr">
      <vt:lpstr>Arial MT</vt:lpstr>
      <vt:lpstr>Microsoft YaHei</vt:lpstr>
      <vt:lpstr>Microsoft JhengHei</vt:lpstr>
      <vt:lpstr>Calibri</vt:lpstr>
      <vt:lpstr>Times New Roman</vt:lpstr>
      <vt:lpstr>Office Theme</vt:lpstr>
      <vt:lpstr>數位幸福餐券介紹</vt:lpstr>
      <vt:lpstr>至超商領取流程</vt:lpstr>
      <vt:lpstr>數位幸福餐劵</vt:lpstr>
      <vt:lpstr>數位幸福餐劵 領餐流程</vt:lpstr>
      <vt:lpstr>五大超商領取流程及金額</vt:lpstr>
      <vt:lpstr>統一超商(7-11)KIOSK領取流程(1)</vt:lpstr>
      <vt:lpstr>統一超商(7-11)KIOSK領取流程(2)</vt:lpstr>
      <vt:lpstr>統一超商(7-11)領取流程(3)</vt:lpstr>
      <vt:lpstr>統一超商手輸卡號領取流程</vt:lpstr>
      <vt:lpstr>全家超商手輸卡號領取流程</vt:lpstr>
      <vt:lpstr>萊爾富超商手輸卡號領取流程</vt:lpstr>
      <vt:lpstr>五大超商領取流程</vt:lpstr>
      <vt:lpstr>數位幸福餐劵 常見問題</vt:lpstr>
      <vt:lpstr>常見問題整理</vt:lpstr>
      <vt:lpstr>常見問題處理 : 領餐規則(1)</vt:lpstr>
      <vt:lpstr>常見問題處理 : 領餐規則(2)</vt:lpstr>
      <vt:lpstr>PowerPoint 簡報</vt:lpstr>
      <vt:lpstr>常見問題處理 : 餐券補申請</vt:lpstr>
      <vt:lpstr>常見問題處理 : 學生無法領餐原因</vt:lpstr>
      <vt:lpstr>常見問題處理 : 為什麼店員告訴我沒有餘額</vt:lpstr>
      <vt:lpstr>常見問題處理 : 卡片遺失費用及領餐方式</vt:lpstr>
      <vt:lpstr>常見問題處理 :卡片掛失及補發</vt:lpstr>
      <vt:lpstr>常見問題處理 : 卡片異常</vt:lpstr>
      <vt:lpstr>常見問題處理 : 卡紙/紙券用罄(1)</vt:lpstr>
      <vt:lpstr>常見問題處理 : 卡紙/紙券用罄(2)</vt:lpstr>
      <vt:lpstr>常見問題處理 : 後台操作</vt:lpstr>
      <vt:lpstr>數位幸福餐劵 懶人包</vt:lpstr>
      <vt:lpstr>五大超商領取流程及金額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數位餐食劵  輕鬆領取好方便</dc:title>
  <dc:creator>P25陳冠廷</dc:creator>
  <cp:lastModifiedBy>小明</cp:lastModifiedBy>
  <cp:revision>2</cp:revision>
  <dcterms:created xsi:type="dcterms:W3CDTF">2023-12-24T02:17:15Z</dcterms:created>
  <dcterms:modified xsi:type="dcterms:W3CDTF">2023-12-24T04:38:57Z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2023-12-13T00:00:00Z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2023-12-24T00:00:00Z</vt:filetime>
  </property>
</Properties>
</file>